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96" r:id="rId2"/>
    <p:sldId id="2562" r:id="rId3"/>
    <p:sldId id="2563" r:id="rId4"/>
    <p:sldId id="2564" r:id="rId5"/>
    <p:sldId id="2591" r:id="rId6"/>
    <p:sldId id="2565" r:id="rId7"/>
    <p:sldId id="2566" r:id="rId8"/>
    <p:sldId id="2567" r:id="rId9"/>
    <p:sldId id="2568" r:id="rId10"/>
    <p:sldId id="2569" r:id="rId11"/>
    <p:sldId id="2570" r:id="rId12"/>
    <p:sldId id="2571" r:id="rId13"/>
    <p:sldId id="2572" r:id="rId14"/>
    <p:sldId id="2573" r:id="rId15"/>
    <p:sldId id="2574" r:id="rId16"/>
    <p:sldId id="2575" r:id="rId17"/>
    <p:sldId id="2576" r:id="rId18"/>
    <p:sldId id="2577" r:id="rId19"/>
    <p:sldId id="2578" r:id="rId20"/>
    <p:sldId id="2579" r:id="rId21"/>
    <p:sldId id="2580" r:id="rId22"/>
    <p:sldId id="2581" r:id="rId23"/>
    <p:sldId id="2582" r:id="rId24"/>
    <p:sldId id="2583" r:id="rId25"/>
    <p:sldId id="2584" r:id="rId26"/>
    <p:sldId id="2592" r:id="rId27"/>
    <p:sldId id="2593" r:id="rId28"/>
    <p:sldId id="2585" r:id="rId29"/>
    <p:sldId id="2586" r:id="rId30"/>
    <p:sldId id="2587" r:id="rId31"/>
    <p:sldId id="2588" r:id="rId32"/>
    <p:sldId id="2589" r:id="rId33"/>
    <p:sldId id="2595" r:id="rId34"/>
    <p:sldId id="25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ypress Testing for Beginners: A Step-by-Step Foundational Course Outline" id="{3375899F-AFD1-437F-A6C7-751C3DEC5AF5}">
          <p14:sldIdLst>
            <p14:sldId id="2596"/>
            <p14:sldId id="2562"/>
            <p14:sldId id="2563"/>
            <p14:sldId id="2564"/>
          </p14:sldIdLst>
        </p14:section>
        <p14:section name="Course Introduction and Node.js Foundations" id="{4FFE2287-D697-486F-B4AD-7B611131A22A}">
          <p14:sldIdLst>
            <p14:sldId id="2591"/>
            <p14:sldId id="2565"/>
            <p14:sldId id="2566"/>
          </p14:sldIdLst>
        </p14:section>
        <p14:section name="Essential JavaScript Skills for Test Automation" id="{5A1BCE5D-643A-4915-8826-3C4726C1C81F}">
          <p14:sldIdLst>
            <p14:sldId id="2567"/>
            <p14:sldId id="2568"/>
            <p14:sldId id="2569"/>
            <p14:sldId id="2570"/>
          </p14:sldIdLst>
        </p14:section>
        <p14:section name="DOM Manipulation and Advanced JavaScript Concepts" id="{DD40E01C-8AE7-48CE-89D1-3B05965AED8F}">
          <p14:sldIdLst>
            <p14:sldId id="2571"/>
            <p14:sldId id="2572"/>
            <p14:sldId id="2573"/>
            <p14:sldId id="2574"/>
          </p14:sldIdLst>
        </p14:section>
        <p14:section name="Getting Started with Cypress: Installation and Basic Operations" id="{E795DA96-29D8-48B3-A655-73D8695C2DEE}">
          <p14:sldIdLst>
            <p14:sldId id="2575"/>
            <p14:sldId id="2576"/>
            <p14:sldId id="2577"/>
            <p14:sldId id="2578"/>
          </p14:sldIdLst>
        </p14:section>
        <p14:section name="Test Data Management and Suite Structuring" id="{7E55D064-E961-4760-82E1-999E41536599}">
          <p14:sldIdLst>
            <p14:sldId id="2579"/>
            <p14:sldId id="2580"/>
            <p14:sldId id="2581"/>
            <p14:sldId id="2582"/>
          </p14:sldIdLst>
        </p14:section>
        <p14:section name="Advanced Cypress Features and Ecosystem" id="{445F566F-D4A0-4F3A-BF81-D209ADFE1FDE}">
          <p14:sldIdLst>
            <p14:sldId id="2583"/>
            <p14:sldId id="2584"/>
            <p14:sldId id="2592"/>
            <p14:sldId id="2593"/>
            <p14:sldId id="2585"/>
          </p14:sldIdLst>
        </p14:section>
        <p14:section name="Extending Cypress and Modern Testing Practices" id="{ACB3AFB3-D906-49F1-8D81-1EDF746936EE}">
          <p14:sldIdLst>
            <p14:sldId id="2586"/>
            <p14:sldId id="2587"/>
            <p14:sldId id="2588"/>
            <p14:sldId id="2589"/>
            <p14:sldId id="2595"/>
          </p14:sldIdLst>
        </p14:section>
        <p14:section name="Conclusion" id="{1B11F573-3CD8-41B3-B27C-B8B42895DE15}">
          <p14:sldIdLst>
            <p14:sldId id="25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510F97-DAFD-4839-B29D-E81CDD777CE0}" v="38" dt="2025-08-28T10:39:14.5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6" autoAdjust="0"/>
    <p:restoredTop sz="84629" autoAdjust="0"/>
  </p:normalViewPr>
  <p:slideViewPr>
    <p:cSldViewPr snapToGrid="0">
      <p:cViewPr varScale="1">
        <p:scale>
          <a:sx n="77" d="100"/>
          <a:sy n="77" d="100"/>
        </p:scale>
        <p:origin x="80" y="31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Zošiak" userId="c1400f087b57474a" providerId="LiveId" clId="{BD510F97-DAFD-4839-B29D-E81CDD777CE0}"/>
    <pc:docChg chg="undo custSel addSld delSld modSld modSection">
      <pc:chgData name="Peter Zošiak" userId="c1400f087b57474a" providerId="LiveId" clId="{BD510F97-DAFD-4839-B29D-E81CDD777CE0}" dt="2025-08-28T10:39:35.484" v="59" actId="14100"/>
      <pc:docMkLst>
        <pc:docMk/>
      </pc:docMkLst>
      <pc:sldChg chg="modSp del mod setBg">
        <pc:chgData name="Peter Zošiak" userId="c1400f087b57474a" providerId="LiveId" clId="{BD510F97-DAFD-4839-B29D-E81CDD777CE0}" dt="2025-08-28T10:39:25.633" v="57" actId="2696"/>
        <pc:sldMkLst>
          <pc:docMk/>
          <pc:sldMk cId="3031129437" sldId="2561"/>
        </pc:sldMkLst>
        <pc:spChg chg="mod">
          <ac:chgData name="Peter Zošiak" userId="c1400f087b57474a" providerId="LiveId" clId="{BD510F97-DAFD-4839-B29D-E81CDD777CE0}" dt="2025-08-28T10:35:05.219" v="20" actId="1076"/>
          <ac:spMkLst>
            <pc:docMk/>
            <pc:sldMk cId="3031129437" sldId="2561"/>
            <ac:spMk id="2" creationId="{0DE048B9-3C50-9537-5B4E-B4E68A2A81C1}"/>
          </ac:spMkLst>
        </pc:spChg>
        <pc:spChg chg="mod">
          <ac:chgData name="Peter Zošiak" userId="c1400f087b57474a" providerId="LiveId" clId="{BD510F97-DAFD-4839-B29D-E81CDD777CE0}" dt="2025-08-28T10:34:58.778" v="19" actId="1076"/>
          <ac:spMkLst>
            <pc:docMk/>
            <pc:sldMk cId="3031129437" sldId="2561"/>
            <ac:spMk id="3" creationId="{3C175EDE-3EFC-F19D-8AF2-E8870C532889}"/>
          </ac:spMkLst>
        </pc:spChg>
        <pc:spChg chg="mod">
          <ac:chgData name="Peter Zošiak" userId="c1400f087b57474a" providerId="LiveId" clId="{BD510F97-DAFD-4839-B29D-E81CDD777CE0}" dt="2025-08-28T10:34:52.379" v="18" actId="207"/>
          <ac:spMkLst>
            <pc:docMk/>
            <pc:sldMk cId="3031129437" sldId="2561"/>
            <ac:spMk id="8" creationId="{F456DBD1-1048-5A22-C973-3E5FA83F57BA}"/>
          </ac:spMkLst>
        </pc:spChg>
      </pc:sldChg>
      <pc:sldChg chg="addSp delSp modSp mod">
        <pc:chgData name="Peter Zošiak" userId="c1400f087b57474a" providerId="LiveId" clId="{BD510F97-DAFD-4839-B29D-E81CDD777CE0}" dt="2025-08-28T10:32:06.670" v="14" actId="26606"/>
        <pc:sldMkLst>
          <pc:docMk/>
          <pc:sldMk cId="1591047118" sldId="2580"/>
        </pc:sldMkLst>
        <pc:spChg chg="mod">
          <ac:chgData name="Peter Zošiak" userId="c1400f087b57474a" providerId="LiveId" clId="{BD510F97-DAFD-4839-B29D-E81CDD777CE0}" dt="2025-08-28T10:32:06.670" v="14" actId="26606"/>
          <ac:spMkLst>
            <pc:docMk/>
            <pc:sldMk cId="1591047118" sldId="2580"/>
            <ac:spMk id="2" creationId="{7D29D627-656A-0936-CEFF-1D3467C7A98A}"/>
          </ac:spMkLst>
        </pc:spChg>
        <pc:spChg chg="mod">
          <ac:chgData name="Peter Zošiak" userId="c1400f087b57474a" providerId="LiveId" clId="{BD510F97-DAFD-4839-B29D-E81CDD777CE0}" dt="2025-08-28T10:32:06.670" v="14" actId="26606"/>
          <ac:spMkLst>
            <pc:docMk/>
            <pc:sldMk cId="1591047118" sldId="2580"/>
            <ac:spMk id="4" creationId="{9BE8A66E-04DD-C8BF-D0BC-75015F3B71A1}"/>
          </ac:spMkLst>
        </pc:spChg>
        <pc:spChg chg="add del">
          <ac:chgData name="Peter Zošiak" userId="c1400f087b57474a" providerId="LiveId" clId="{BD510F97-DAFD-4839-B29D-E81CDD777CE0}" dt="2025-08-28T10:32:06.670" v="14" actId="26606"/>
          <ac:spMkLst>
            <pc:docMk/>
            <pc:sldMk cId="1591047118" sldId="2580"/>
            <ac:spMk id="10" creationId="{8207B083-EAC0-A5BB-C369-C9589EC7F2F0}"/>
          </ac:spMkLst>
        </pc:spChg>
        <pc:spChg chg="add del">
          <ac:chgData name="Peter Zošiak" userId="c1400f087b57474a" providerId="LiveId" clId="{BD510F97-DAFD-4839-B29D-E81CDD777CE0}" dt="2025-08-28T10:32:00.836" v="9" actId="26606"/>
          <ac:spMkLst>
            <pc:docMk/>
            <pc:sldMk cId="1591047118" sldId="2580"/>
            <ac:spMk id="15" creationId="{BA2AFC67-0973-EC0D-F14E-710D701B20BD}"/>
          </ac:spMkLst>
        </pc:spChg>
        <pc:spChg chg="add del">
          <ac:chgData name="Peter Zošiak" userId="c1400f087b57474a" providerId="LiveId" clId="{BD510F97-DAFD-4839-B29D-E81CDD777CE0}" dt="2025-08-28T10:32:02.520" v="11" actId="26606"/>
          <ac:spMkLst>
            <pc:docMk/>
            <pc:sldMk cId="1591047118" sldId="2580"/>
            <ac:spMk id="17" creationId="{8207B083-EAC0-A5BB-C369-C9589EC7F2F0}"/>
          </ac:spMkLst>
        </pc:spChg>
        <pc:spChg chg="add del">
          <ac:chgData name="Peter Zošiak" userId="c1400f087b57474a" providerId="LiveId" clId="{BD510F97-DAFD-4839-B29D-E81CDD777CE0}" dt="2025-08-28T10:32:06.662" v="13" actId="26606"/>
          <ac:spMkLst>
            <pc:docMk/>
            <pc:sldMk cId="1591047118" sldId="2580"/>
            <ac:spMk id="19" creationId="{C20CE451-818C-E63D-258B-234B6C543D34}"/>
          </ac:spMkLst>
        </pc:spChg>
        <pc:spChg chg="add">
          <ac:chgData name="Peter Zošiak" userId="c1400f087b57474a" providerId="LiveId" clId="{BD510F97-DAFD-4839-B29D-E81CDD777CE0}" dt="2025-08-28T10:32:06.670" v="14" actId="26606"/>
          <ac:spMkLst>
            <pc:docMk/>
            <pc:sldMk cId="1591047118" sldId="2580"/>
            <ac:spMk id="21" creationId="{CBB0869A-0BE5-B3E9-F73D-2F3691E4D932}"/>
          </ac:spMkLst>
        </pc:spChg>
        <pc:picChg chg="mod ord">
          <ac:chgData name="Peter Zošiak" userId="c1400f087b57474a" providerId="LiveId" clId="{BD510F97-DAFD-4839-B29D-E81CDD777CE0}" dt="2025-08-28T10:32:06.670" v="14" actId="26606"/>
          <ac:picMkLst>
            <pc:docMk/>
            <pc:sldMk cId="1591047118" sldId="2580"/>
            <ac:picMk id="5" creationId="{252334F6-1475-4275-A019-A0BB2451C240}"/>
          </ac:picMkLst>
        </pc:picChg>
      </pc:sldChg>
      <pc:sldChg chg="addSp delSp modSp mod">
        <pc:chgData name="Peter Zošiak" userId="c1400f087b57474a" providerId="LiveId" clId="{BD510F97-DAFD-4839-B29D-E81CDD777CE0}" dt="2025-08-28T10:31:41.199" v="4" actId="26606"/>
        <pc:sldMkLst>
          <pc:docMk/>
          <pc:sldMk cId="1934118870" sldId="2589"/>
        </pc:sldMkLst>
        <pc:spChg chg="mod">
          <ac:chgData name="Peter Zošiak" userId="c1400f087b57474a" providerId="LiveId" clId="{BD510F97-DAFD-4839-B29D-E81CDD777CE0}" dt="2025-08-28T10:31:41.199" v="4" actId="26606"/>
          <ac:spMkLst>
            <pc:docMk/>
            <pc:sldMk cId="1934118870" sldId="2589"/>
            <ac:spMk id="2" creationId="{1CE519D1-1C7D-CFEC-AF2A-5EDDA5F96056}"/>
          </ac:spMkLst>
        </pc:spChg>
        <pc:spChg chg="mod">
          <ac:chgData name="Peter Zošiak" userId="c1400f087b57474a" providerId="LiveId" clId="{BD510F97-DAFD-4839-B29D-E81CDD777CE0}" dt="2025-08-28T10:31:41.199" v="4" actId="26606"/>
          <ac:spMkLst>
            <pc:docMk/>
            <pc:sldMk cId="1934118870" sldId="2589"/>
            <ac:spMk id="4" creationId="{0799D6B6-B757-CBE7-A035-7616E9664EB3}"/>
          </ac:spMkLst>
        </pc:spChg>
        <pc:spChg chg="add del">
          <ac:chgData name="Peter Zošiak" userId="c1400f087b57474a" providerId="LiveId" clId="{BD510F97-DAFD-4839-B29D-E81CDD777CE0}" dt="2025-08-28T10:31:41.199" v="4" actId="26606"/>
          <ac:spMkLst>
            <pc:docMk/>
            <pc:sldMk cId="1934118870" sldId="2589"/>
            <ac:spMk id="10" creationId="{9D905D5B-81A8-A5BA-F070-2788B26E0FA0}"/>
          </ac:spMkLst>
        </pc:spChg>
        <pc:spChg chg="add del">
          <ac:chgData name="Peter Zošiak" userId="c1400f087b57474a" providerId="LiveId" clId="{BD510F97-DAFD-4839-B29D-E81CDD777CE0}" dt="2025-08-28T10:31:37.857" v="1" actId="26606"/>
          <ac:spMkLst>
            <pc:docMk/>
            <pc:sldMk cId="1934118870" sldId="2589"/>
            <ac:spMk id="15" creationId="{C20CE451-818C-E63D-258B-234B6C543D34}"/>
          </ac:spMkLst>
        </pc:spChg>
        <pc:spChg chg="add del">
          <ac:chgData name="Peter Zošiak" userId="c1400f087b57474a" providerId="LiveId" clId="{BD510F97-DAFD-4839-B29D-E81CDD777CE0}" dt="2025-08-28T10:31:41.196" v="3" actId="26606"/>
          <ac:spMkLst>
            <pc:docMk/>
            <pc:sldMk cId="1934118870" sldId="2589"/>
            <ac:spMk id="17" creationId="{37B65277-82C6-6D08-6DCA-4A7DCC3B7136}"/>
          </ac:spMkLst>
        </pc:spChg>
        <pc:spChg chg="add">
          <ac:chgData name="Peter Zošiak" userId="c1400f087b57474a" providerId="LiveId" clId="{BD510F97-DAFD-4839-B29D-E81CDD777CE0}" dt="2025-08-28T10:31:41.199" v="4" actId="26606"/>
          <ac:spMkLst>
            <pc:docMk/>
            <pc:sldMk cId="1934118870" sldId="2589"/>
            <ac:spMk id="19" creationId="{CBB0869A-0BE5-B3E9-F73D-2F3691E4D932}"/>
          </ac:spMkLst>
        </pc:spChg>
        <pc:picChg chg="mod ord">
          <ac:chgData name="Peter Zošiak" userId="c1400f087b57474a" providerId="LiveId" clId="{BD510F97-DAFD-4839-B29D-E81CDD777CE0}" dt="2025-08-28T10:31:41.199" v="4" actId="26606"/>
          <ac:picMkLst>
            <pc:docMk/>
            <pc:sldMk cId="1934118870" sldId="2589"/>
            <ac:picMk id="5" creationId="{74371117-9CA5-4A81-ABC8-83B1E9E81EAF}"/>
          </ac:picMkLst>
        </pc:picChg>
      </pc:sldChg>
      <pc:sldChg chg="addSp delSp modSp mod">
        <pc:chgData name="Peter Zošiak" userId="c1400f087b57474a" providerId="LiveId" clId="{BD510F97-DAFD-4839-B29D-E81CDD777CE0}" dt="2025-08-28T10:31:47.893" v="7" actId="26606"/>
        <pc:sldMkLst>
          <pc:docMk/>
          <pc:sldMk cId="2309295747" sldId="2595"/>
        </pc:sldMkLst>
        <pc:spChg chg="mod">
          <ac:chgData name="Peter Zošiak" userId="c1400f087b57474a" providerId="LiveId" clId="{BD510F97-DAFD-4839-B29D-E81CDD777CE0}" dt="2025-08-28T10:31:47.891" v="6" actId="26606"/>
          <ac:spMkLst>
            <pc:docMk/>
            <pc:sldMk cId="2309295747" sldId="2595"/>
            <ac:spMk id="2" creationId="{B3012D4C-F879-FBD6-7008-91B6C374CDC5}"/>
          </ac:spMkLst>
        </pc:spChg>
        <pc:spChg chg="mod ord">
          <ac:chgData name="Peter Zošiak" userId="c1400f087b57474a" providerId="LiveId" clId="{BD510F97-DAFD-4839-B29D-E81CDD777CE0}" dt="2025-08-28T10:31:47.891" v="6" actId="26606"/>
          <ac:spMkLst>
            <pc:docMk/>
            <pc:sldMk cId="2309295747" sldId="2595"/>
            <ac:spMk id="4" creationId="{7FA2CD7F-8C2F-ECF9-BCAB-678F63F41242}"/>
          </ac:spMkLst>
        </pc:spChg>
        <pc:spChg chg="add del">
          <ac:chgData name="Peter Zošiak" userId="c1400f087b57474a" providerId="LiveId" clId="{BD510F97-DAFD-4839-B29D-E81CDD777CE0}" dt="2025-08-28T10:31:47.893" v="7" actId="26606"/>
          <ac:spMkLst>
            <pc:docMk/>
            <pc:sldMk cId="2309295747" sldId="2595"/>
            <ac:spMk id="17" creationId="{CBB0869A-0BE5-B3E9-F73D-2F3691E4D932}"/>
          </ac:spMkLst>
        </pc:spChg>
        <pc:spChg chg="add del">
          <ac:chgData name="Peter Zošiak" userId="c1400f087b57474a" providerId="LiveId" clId="{BD510F97-DAFD-4839-B29D-E81CDD777CE0}" dt="2025-08-28T10:31:47.891" v="6" actId="26606"/>
          <ac:spMkLst>
            <pc:docMk/>
            <pc:sldMk cId="2309295747" sldId="2595"/>
            <ac:spMk id="22" creationId="{6ACA6F80-D392-A64E-3CF8-F28F1CCEE67B}"/>
          </ac:spMkLst>
        </pc:spChg>
        <pc:spChg chg="add">
          <ac:chgData name="Peter Zošiak" userId="c1400f087b57474a" providerId="LiveId" clId="{BD510F97-DAFD-4839-B29D-E81CDD777CE0}" dt="2025-08-28T10:31:47.893" v="7" actId="26606"/>
          <ac:spMkLst>
            <pc:docMk/>
            <pc:sldMk cId="2309295747" sldId="2595"/>
            <ac:spMk id="24" creationId="{CBB0869A-0BE5-B3E9-F73D-2F3691E4D932}"/>
          </ac:spMkLst>
        </pc:spChg>
        <pc:picChg chg="mod">
          <ac:chgData name="Peter Zošiak" userId="c1400f087b57474a" providerId="LiveId" clId="{BD510F97-DAFD-4839-B29D-E81CDD777CE0}" dt="2025-08-28T10:31:47.891" v="6" actId="26606"/>
          <ac:picMkLst>
            <pc:docMk/>
            <pc:sldMk cId="2309295747" sldId="2595"/>
            <ac:picMk id="5" creationId="{1F4E3893-AB84-4080-A7D6-A0B10F83F971}"/>
          </ac:picMkLst>
        </pc:picChg>
      </pc:sldChg>
      <pc:sldChg chg="modSp add mod setBg modAnim">
        <pc:chgData name="Peter Zošiak" userId="c1400f087b57474a" providerId="LiveId" clId="{BD510F97-DAFD-4839-B29D-E81CDD777CE0}" dt="2025-08-28T10:39:35.484" v="59" actId="14100"/>
        <pc:sldMkLst>
          <pc:docMk/>
          <pc:sldMk cId="156531686" sldId="2596"/>
        </pc:sldMkLst>
        <pc:spChg chg="mod">
          <ac:chgData name="Peter Zošiak" userId="c1400f087b57474a" providerId="LiveId" clId="{BD510F97-DAFD-4839-B29D-E81CDD777CE0}" dt="2025-08-28T10:39:31.217" v="58" actId="14100"/>
          <ac:spMkLst>
            <pc:docMk/>
            <pc:sldMk cId="156531686" sldId="2596"/>
            <ac:spMk id="2" creationId="{1F23E95A-168E-DC7B-2C2F-31F51C3A28FB}"/>
          </ac:spMkLst>
        </pc:spChg>
        <pc:spChg chg="mod">
          <ac:chgData name="Peter Zošiak" userId="c1400f087b57474a" providerId="LiveId" clId="{BD510F97-DAFD-4839-B29D-E81CDD777CE0}" dt="2025-08-28T10:39:35.484" v="59" actId="14100"/>
          <ac:spMkLst>
            <pc:docMk/>
            <pc:sldMk cId="156531686" sldId="2596"/>
            <ac:spMk id="3" creationId="{6B35EA9F-A349-B189-07F9-0D9A5399D6FB}"/>
          </ac:spMkLst>
        </pc:spChg>
        <pc:spChg chg="mod">
          <ac:chgData name="Peter Zošiak" userId="c1400f087b57474a" providerId="LiveId" clId="{BD510F97-DAFD-4839-B29D-E81CDD777CE0}" dt="2025-08-28T10:39:21.162" v="56" actId="207"/>
          <ac:spMkLst>
            <pc:docMk/>
            <pc:sldMk cId="156531686" sldId="2596"/>
            <ac:spMk id="8" creationId="{C050075B-B6D6-EF03-C7BB-84D6A21878F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B7B769-2FB5-4631-9E99-FD7A72EB28D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850B296F-2B0E-410B-9C2C-01CE5C9FDAD7}">
      <dgm:prSet/>
      <dgm:spPr/>
      <dgm:t>
        <a:bodyPr/>
        <a:lstStyle/>
        <a:p>
          <a:pPr>
            <a:lnSpc>
              <a:spcPct val="100000"/>
            </a:lnSpc>
            <a:defRPr b="1"/>
          </a:pPr>
          <a:r>
            <a:rPr lang="en-US"/>
            <a:t>Comprehensive Course Overview</a:t>
          </a:r>
        </a:p>
      </dgm:t>
    </dgm:pt>
    <dgm:pt modelId="{F828327D-F776-4E39-B64B-E1310111A9E9}" type="parTrans" cxnId="{0B9FCF83-36AD-4A3F-AABF-E1AD84D17D14}">
      <dgm:prSet/>
      <dgm:spPr/>
      <dgm:t>
        <a:bodyPr/>
        <a:lstStyle/>
        <a:p>
          <a:endParaRPr lang="en-US"/>
        </a:p>
      </dgm:t>
    </dgm:pt>
    <dgm:pt modelId="{C65D0216-D85A-4463-89FE-B99A0FD2FB5E}" type="sibTrans" cxnId="{0B9FCF83-36AD-4A3F-AABF-E1AD84D17D14}">
      <dgm:prSet/>
      <dgm:spPr/>
      <dgm:t>
        <a:bodyPr/>
        <a:lstStyle/>
        <a:p>
          <a:pPr>
            <a:lnSpc>
              <a:spcPct val="100000"/>
            </a:lnSpc>
            <a:defRPr b="1"/>
          </a:pPr>
          <a:endParaRPr lang="en-US"/>
        </a:p>
      </dgm:t>
    </dgm:pt>
    <dgm:pt modelId="{52E51756-51A8-4BD1-8C94-93769ADD89E8}">
      <dgm:prSet/>
      <dgm:spPr/>
      <dgm:t>
        <a:bodyPr/>
        <a:lstStyle/>
        <a:p>
          <a:pPr>
            <a:lnSpc>
              <a:spcPct val="100000"/>
            </a:lnSpc>
          </a:pPr>
          <a:r>
            <a:rPr lang="en-US"/>
            <a:t>The course covers foundational knowledge, practical skills, and advanced Cypress testing features.</a:t>
          </a:r>
        </a:p>
      </dgm:t>
    </dgm:pt>
    <dgm:pt modelId="{9F1DA3B9-C78E-44AF-878A-CB61F945B882}" type="parTrans" cxnId="{7DD841EE-87BF-4C21-A8CA-E1E33C943989}">
      <dgm:prSet/>
      <dgm:spPr/>
      <dgm:t>
        <a:bodyPr/>
        <a:lstStyle/>
        <a:p>
          <a:endParaRPr lang="en-US"/>
        </a:p>
      </dgm:t>
    </dgm:pt>
    <dgm:pt modelId="{9C665C95-B406-4205-8C7D-57EC59291628}" type="sibTrans" cxnId="{7DD841EE-87BF-4C21-A8CA-E1E33C943989}">
      <dgm:prSet/>
      <dgm:spPr/>
      <dgm:t>
        <a:bodyPr/>
        <a:lstStyle/>
        <a:p>
          <a:endParaRPr lang="en-US"/>
        </a:p>
      </dgm:t>
    </dgm:pt>
    <dgm:pt modelId="{550CF031-3011-4E15-BC95-A2801CAFB9F8}">
      <dgm:prSet/>
      <dgm:spPr/>
      <dgm:t>
        <a:bodyPr/>
        <a:lstStyle/>
        <a:p>
          <a:pPr>
            <a:lnSpc>
              <a:spcPct val="100000"/>
            </a:lnSpc>
            <a:defRPr b="1"/>
          </a:pPr>
          <a:r>
            <a:rPr lang="en-US"/>
            <a:t>Building Automated Tests</a:t>
          </a:r>
        </a:p>
      </dgm:t>
    </dgm:pt>
    <dgm:pt modelId="{8EE06042-04E4-4DD8-8D76-28167D1E598C}" type="parTrans" cxnId="{133F8F64-04A0-46E0-B786-CC37EB8C2D50}">
      <dgm:prSet/>
      <dgm:spPr/>
      <dgm:t>
        <a:bodyPr/>
        <a:lstStyle/>
        <a:p>
          <a:endParaRPr lang="en-US"/>
        </a:p>
      </dgm:t>
    </dgm:pt>
    <dgm:pt modelId="{FE09C587-F223-4E5F-B9C7-B9A80A2FB035}" type="sibTrans" cxnId="{133F8F64-04A0-46E0-B786-CC37EB8C2D50}">
      <dgm:prSet/>
      <dgm:spPr/>
      <dgm:t>
        <a:bodyPr/>
        <a:lstStyle/>
        <a:p>
          <a:pPr>
            <a:lnSpc>
              <a:spcPct val="100000"/>
            </a:lnSpc>
            <a:defRPr b="1"/>
          </a:pPr>
          <a:endParaRPr lang="en-US"/>
        </a:p>
      </dgm:t>
    </dgm:pt>
    <dgm:pt modelId="{64221200-0C81-436C-92C1-E4853E141074}">
      <dgm:prSet/>
      <dgm:spPr/>
      <dgm:t>
        <a:bodyPr/>
        <a:lstStyle/>
        <a:p>
          <a:pPr>
            <a:lnSpc>
              <a:spcPct val="100000"/>
            </a:lnSpc>
          </a:pPr>
          <a:r>
            <a:rPr lang="en-US"/>
            <a:t>Learners are equipped to create effective automated tests using Cypress.</a:t>
          </a:r>
        </a:p>
      </dgm:t>
    </dgm:pt>
    <dgm:pt modelId="{57053A12-A055-4296-880A-378EE9308152}" type="parTrans" cxnId="{E33CB8BC-84D9-4EB6-A9F2-C3661A776764}">
      <dgm:prSet/>
      <dgm:spPr/>
      <dgm:t>
        <a:bodyPr/>
        <a:lstStyle/>
        <a:p>
          <a:endParaRPr lang="en-US"/>
        </a:p>
      </dgm:t>
    </dgm:pt>
    <dgm:pt modelId="{90DC2FE3-447D-4538-9FFE-1FEE3F8B150B}" type="sibTrans" cxnId="{E33CB8BC-84D9-4EB6-A9F2-C3661A776764}">
      <dgm:prSet/>
      <dgm:spPr/>
      <dgm:t>
        <a:bodyPr/>
        <a:lstStyle/>
        <a:p>
          <a:endParaRPr lang="en-US"/>
        </a:p>
      </dgm:t>
    </dgm:pt>
    <dgm:pt modelId="{206539F9-78FA-4EDC-8809-382EC61A194D}">
      <dgm:prSet/>
      <dgm:spPr/>
      <dgm:t>
        <a:bodyPr/>
        <a:lstStyle/>
        <a:p>
          <a:pPr>
            <a:lnSpc>
              <a:spcPct val="100000"/>
            </a:lnSpc>
            <a:defRPr b="1"/>
          </a:pPr>
          <a:r>
            <a:rPr lang="en-US"/>
            <a:t>Advancing Expertise</a:t>
          </a:r>
        </a:p>
      </dgm:t>
    </dgm:pt>
    <dgm:pt modelId="{FD78190B-953D-447F-8873-83E9C23D8E14}" type="parTrans" cxnId="{1694D143-156A-4398-9734-E209D98D8E2A}">
      <dgm:prSet/>
      <dgm:spPr/>
      <dgm:t>
        <a:bodyPr/>
        <a:lstStyle/>
        <a:p>
          <a:endParaRPr lang="en-US"/>
        </a:p>
      </dgm:t>
    </dgm:pt>
    <dgm:pt modelId="{BB5FEEAF-67F5-418B-A2B3-2740B787A839}" type="sibTrans" cxnId="{1694D143-156A-4398-9734-E209D98D8E2A}">
      <dgm:prSet/>
      <dgm:spPr/>
      <dgm:t>
        <a:bodyPr/>
        <a:lstStyle/>
        <a:p>
          <a:endParaRPr lang="en-US"/>
        </a:p>
      </dgm:t>
    </dgm:pt>
    <dgm:pt modelId="{43A182B7-F704-4461-B37B-77D2106A5949}">
      <dgm:prSet/>
      <dgm:spPr/>
      <dgm:t>
        <a:bodyPr/>
        <a:lstStyle/>
        <a:p>
          <a:pPr>
            <a:lnSpc>
              <a:spcPct val="100000"/>
            </a:lnSpc>
          </a:pPr>
          <a:r>
            <a:rPr lang="en-US"/>
            <a:t>The course foundation supports ongoing skill development and mastery in Cypress testing.</a:t>
          </a:r>
        </a:p>
      </dgm:t>
    </dgm:pt>
    <dgm:pt modelId="{A299CDCF-C9D3-4F8A-976C-88B993F962E6}" type="parTrans" cxnId="{E6C01665-DEAA-488B-9F8B-18CFC40C1D63}">
      <dgm:prSet/>
      <dgm:spPr/>
      <dgm:t>
        <a:bodyPr/>
        <a:lstStyle/>
        <a:p>
          <a:endParaRPr lang="en-US"/>
        </a:p>
      </dgm:t>
    </dgm:pt>
    <dgm:pt modelId="{1F493794-1236-4717-85D7-95281E4C52EC}" type="sibTrans" cxnId="{E6C01665-DEAA-488B-9F8B-18CFC40C1D63}">
      <dgm:prSet/>
      <dgm:spPr/>
      <dgm:t>
        <a:bodyPr/>
        <a:lstStyle/>
        <a:p>
          <a:endParaRPr lang="en-US"/>
        </a:p>
      </dgm:t>
    </dgm:pt>
    <dgm:pt modelId="{6BB100BB-FCFD-4AA8-BF75-2B95F7627917}" type="pres">
      <dgm:prSet presAssocID="{30B7B769-2FB5-4631-9E99-FD7A72EB28DC}" presName="Name0" presStyleCnt="0">
        <dgm:presLayoutVars>
          <dgm:dir/>
          <dgm:resizeHandles val="exact"/>
        </dgm:presLayoutVars>
      </dgm:prSet>
      <dgm:spPr/>
    </dgm:pt>
    <dgm:pt modelId="{1B585E23-072F-4D26-AA39-2385D2ED729C}" type="pres">
      <dgm:prSet presAssocID="{850B296F-2B0E-410B-9C2C-01CE5C9FDAD7}" presName="compNode" presStyleCnt="0"/>
      <dgm:spPr/>
    </dgm:pt>
    <dgm:pt modelId="{69E203ED-6258-4BF1-92B3-E259D63D8F8A}" type="pres">
      <dgm:prSet presAssocID="{850B296F-2B0E-410B-9C2C-01CE5C9FDAD7}" presName="pictRect" presStyleLbl="revTx" presStyleIdx="0" presStyleCnt="6">
        <dgm:presLayoutVars>
          <dgm:chMax val="0"/>
          <dgm:bulletEnabled/>
        </dgm:presLayoutVars>
      </dgm:prSet>
      <dgm:spPr/>
    </dgm:pt>
    <dgm:pt modelId="{66D0C012-6101-46D2-9D4D-C3A41DEEFDD4}" type="pres">
      <dgm:prSet presAssocID="{850B296F-2B0E-410B-9C2C-01CE5C9FDAD7}" presName="textRect" presStyleLbl="revTx" presStyleIdx="1" presStyleCnt="6">
        <dgm:presLayoutVars>
          <dgm:bulletEnabled/>
        </dgm:presLayoutVars>
      </dgm:prSet>
      <dgm:spPr/>
    </dgm:pt>
    <dgm:pt modelId="{42E1B52C-0968-4FBA-8E3A-6699A6661AFE}" type="pres">
      <dgm:prSet presAssocID="{C65D0216-D85A-4463-89FE-B99A0FD2FB5E}" presName="sibTrans" presStyleLbl="sibTrans2D1" presStyleIdx="0" presStyleCnt="0"/>
      <dgm:spPr/>
    </dgm:pt>
    <dgm:pt modelId="{8A7B61ED-EAE4-49E3-8130-F3C072DD7260}" type="pres">
      <dgm:prSet presAssocID="{550CF031-3011-4E15-BC95-A2801CAFB9F8}" presName="compNode" presStyleCnt="0"/>
      <dgm:spPr/>
    </dgm:pt>
    <dgm:pt modelId="{70C8F676-B74F-4A40-87D1-E184B7B4693D}" type="pres">
      <dgm:prSet presAssocID="{550CF031-3011-4E15-BC95-A2801CAFB9F8}" presName="pictRect" presStyleLbl="revTx" presStyleIdx="2" presStyleCnt="6">
        <dgm:presLayoutVars>
          <dgm:chMax val="0"/>
          <dgm:bulletEnabled/>
        </dgm:presLayoutVars>
      </dgm:prSet>
      <dgm:spPr/>
    </dgm:pt>
    <dgm:pt modelId="{F72027AB-5B7D-4F71-8589-BD9BB4FE7A37}" type="pres">
      <dgm:prSet presAssocID="{550CF031-3011-4E15-BC95-A2801CAFB9F8}" presName="textRect" presStyleLbl="revTx" presStyleIdx="3" presStyleCnt="6">
        <dgm:presLayoutVars>
          <dgm:bulletEnabled/>
        </dgm:presLayoutVars>
      </dgm:prSet>
      <dgm:spPr/>
    </dgm:pt>
    <dgm:pt modelId="{0ED0A9EE-74DA-4D8D-ABB4-C9174AB2AF09}" type="pres">
      <dgm:prSet presAssocID="{FE09C587-F223-4E5F-B9C7-B9A80A2FB035}" presName="sibTrans" presStyleLbl="sibTrans2D1" presStyleIdx="0" presStyleCnt="0"/>
      <dgm:spPr/>
    </dgm:pt>
    <dgm:pt modelId="{33C74C3B-E1EE-4C6F-B9BA-401F985DBB7C}" type="pres">
      <dgm:prSet presAssocID="{206539F9-78FA-4EDC-8809-382EC61A194D}" presName="compNode" presStyleCnt="0"/>
      <dgm:spPr/>
    </dgm:pt>
    <dgm:pt modelId="{0385CC89-FE23-4763-9E14-5DAA348C8544}" type="pres">
      <dgm:prSet presAssocID="{206539F9-78FA-4EDC-8809-382EC61A194D}" presName="pictRect" presStyleLbl="revTx" presStyleIdx="4" presStyleCnt="6">
        <dgm:presLayoutVars>
          <dgm:chMax val="0"/>
          <dgm:bulletEnabled/>
        </dgm:presLayoutVars>
      </dgm:prSet>
      <dgm:spPr/>
    </dgm:pt>
    <dgm:pt modelId="{DFA06E43-7F9B-4335-BC1D-9236388F22C6}" type="pres">
      <dgm:prSet presAssocID="{206539F9-78FA-4EDC-8809-382EC61A194D}" presName="textRect" presStyleLbl="revTx" presStyleIdx="5" presStyleCnt="6">
        <dgm:presLayoutVars>
          <dgm:bulletEnabled/>
        </dgm:presLayoutVars>
      </dgm:prSet>
      <dgm:spPr/>
    </dgm:pt>
  </dgm:ptLst>
  <dgm:cxnLst>
    <dgm:cxn modelId="{B8D9BC11-3486-4A7B-A523-5C83A061211C}" type="presOf" srcId="{206539F9-78FA-4EDC-8809-382EC61A194D}" destId="{0385CC89-FE23-4763-9E14-5DAA348C8544}" srcOrd="0" destOrd="0" presId="urn:microsoft.com/office/officeart/2024/3/layout/hArchList1"/>
    <dgm:cxn modelId="{D0D3F52B-4CB5-4563-9DD5-3DABAB0EACF6}" type="presOf" srcId="{43A182B7-F704-4461-B37B-77D2106A5949}" destId="{DFA06E43-7F9B-4335-BC1D-9236388F22C6}" srcOrd="0" destOrd="0" presId="urn:microsoft.com/office/officeart/2024/3/layout/hArchList1"/>
    <dgm:cxn modelId="{680BF52D-0FFC-4857-81E7-42570F7B19A0}" type="presOf" srcId="{FE09C587-F223-4E5F-B9C7-B9A80A2FB035}" destId="{0ED0A9EE-74DA-4D8D-ABB4-C9174AB2AF09}" srcOrd="0" destOrd="0" presId="urn:microsoft.com/office/officeart/2024/3/layout/hArchList1"/>
    <dgm:cxn modelId="{764EDC62-1588-4B7D-A4AD-6D44864B0C5E}" type="presOf" srcId="{850B296F-2B0E-410B-9C2C-01CE5C9FDAD7}" destId="{69E203ED-6258-4BF1-92B3-E259D63D8F8A}" srcOrd="0" destOrd="0" presId="urn:microsoft.com/office/officeart/2024/3/layout/hArchList1"/>
    <dgm:cxn modelId="{1694D143-156A-4398-9734-E209D98D8E2A}" srcId="{30B7B769-2FB5-4631-9E99-FD7A72EB28DC}" destId="{206539F9-78FA-4EDC-8809-382EC61A194D}" srcOrd="2" destOrd="0" parTransId="{FD78190B-953D-447F-8873-83E9C23D8E14}" sibTransId="{BB5FEEAF-67F5-418B-A2B3-2740B787A839}"/>
    <dgm:cxn modelId="{133F8F64-04A0-46E0-B786-CC37EB8C2D50}" srcId="{30B7B769-2FB5-4631-9E99-FD7A72EB28DC}" destId="{550CF031-3011-4E15-BC95-A2801CAFB9F8}" srcOrd="1" destOrd="0" parTransId="{8EE06042-04E4-4DD8-8D76-28167D1E598C}" sibTransId="{FE09C587-F223-4E5F-B9C7-B9A80A2FB035}"/>
    <dgm:cxn modelId="{E6C01665-DEAA-488B-9F8B-18CFC40C1D63}" srcId="{206539F9-78FA-4EDC-8809-382EC61A194D}" destId="{43A182B7-F704-4461-B37B-77D2106A5949}" srcOrd="0" destOrd="0" parTransId="{A299CDCF-C9D3-4F8A-976C-88B993F962E6}" sibTransId="{1F493794-1236-4717-85D7-95281E4C52EC}"/>
    <dgm:cxn modelId="{82DBD452-D134-4273-A459-343B946A2C88}" type="presOf" srcId="{64221200-0C81-436C-92C1-E4853E141074}" destId="{F72027AB-5B7D-4F71-8589-BD9BB4FE7A37}" srcOrd="0" destOrd="0" presId="urn:microsoft.com/office/officeart/2024/3/layout/hArchList1"/>
    <dgm:cxn modelId="{0B9FCF83-36AD-4A3F-AABF-E1AD84D17D14}" srcId="{30B7B769-2FB5-4631-9E99-FD7A72EB28DC}" destId="{850B296F-2B0E-410B-9C2C-01CE5C9FDAD7}" srcOrd="0" destOrd="0" parTransId="{F828327D-F776-4E39-B64B-E1310111A9E9}" sibTransId="{C65D0216-D85A-4463-89FE-B99A0FD2FB5E}"/>
    <dgm:cxn modelId="{4E324B8A-831B-433F-85AE-23561DA10FF2}" type="presOf" srcId="{550CF031-3011-4E15-BC95-A2801CAFB9F8}" destId="{70C8F676-B74F-4A40-87D1-E184B7B4693D}" srcOrd="0" destOrd="0" presId="urn:microsoft.com/office/officeart/2024/3/layout/hArchList1"/>
    <dgm:cxn modelId="{1804EE95-524F-4D88-A9DD-B80EF3E23C9A}" type="presOf" srcId="{C65D0216-D85A-4463-89FE-B99A0FD2FB5E}" destId="{42E1B52C-0968-4FBA-8E3A-6699A6661AFE}" srcOrd="0" destOrd="0" presId="urn:microsoft.com/office/officeart/2024/3/layout/hArchList1"/>
    <dgm:cxn modelId="{F29A319A-1BF1-49B9-A05A-61460C821A8C}" type="presOf" srcId="{52E51756-51A8-4BD1-8C94-93769ADD89E8}" destId="{66D0C012-6101-46D2-9D4D-C3A41DEEFDD4}" srcOrd="0" destOrd="0" presId="urn:microsoft.com/office/officeart/2024/3/layout/hArchList1"/>
    <dgm:cxn modelId="{E33CB8BC-84D9-4EB6-A9F2-C3661A776764}" srcId="{550CF031-3011-4E15-BC95-A2801CAFB9F8}" destId="{64221200-0C81-436C-92C1-E4853E141074}" srcOrd="0" destOrd="0" parTransId="{57053A12-A055-4296-880A-378EE9308152}" sibTransId="{90DC2FE3-447D-4538-9FFE-1FEE3F8B150B}"/>
    <dgm:cxn modelId="{72DE92D2-12EA-4671-8636-8E6F1532276B}" type="presOf" srcId="{30B7B769-2FB5-4631-9E99-FD7A72EB28DC}" destId="{6BB100BB-FCFD-4AA8-BF75-2B95F7627917}" srcOrd="0" destOrd="0" presId="urn:microsoft.com/office/officeart/2024/3/layout/hArchList1"/>
    <dgm:cxn modelId="{7DD841EE-87BF-4C21-A8CA-E1E33C943989}" srcId="{850B296F-2B0E-410B-9C2C-01CE5C9FDAD7}" destId="{52E51756-51A8-4BD1-8C94-93769ADD89E8}" srcOrd="0" destOrd="0" parTransId="{9F1DA3B9-C78E-44AF-878A-CB61F945B882}" sibTransId="{9C665C95-B406-4205-8C7D-57EC59291628}"/>
    <dgm:cxn modelId="{FFE93F08-084C-43B7-8901-20CD7B537625}" type="presParOf" srcId="{6BB100BB-FCFD-4AA8-BF75-2B95F7627917}" destId="{1B585E23-072F-4D26-AA39-2385D2ED729C}" srcOrd="0" destOrd="0" presId="urn:microsoft.com/office/officeart/2024/3/layout/hArchList1"/>
    <dgm:cxn modelId="{77A412DD-A7C7-40B3-A141-6285E44C0BF1}" type="presParOf" srcId="{1B585E23-072F-4D26-AA39-2385D2ED729C}" destId="{69E203ED-6258-4BF1-92B3-E259D63D8F8A}" srcOrd="0" destOrd="0" presId="urn:microsoft.com/office/officeart/2024/3/layout/hArchList1"/>
    <dgm:cxn modelId="{D67830F5-D3D7-4414-BE5B-6543F7CCEA07}" type="presParOf" srcId="{1B585E23-072F-4D26-AA39-2385D2ED729C}" destId="{66D0C012-6101-46D2-9D4D-C3A41DEEFDD4}" srcOrd="1" destOrd="0" presId="urn:microsoft.com/office/officeart/2024/3/layout/hArchList1"/>
    <dgm:cxn modelId="{87233BE9-942D-42E6-A561-D4F5B94CAE58}" type="presParOf" srcId="{6BB100BB-FCFD-4AA8-BF75-2B95F7627917}" destId="{42E1B52C-0968-4FBA-8E3A-6699A6661AFE}" srcOrd="1" destOrd="0" presId="urn:microsoft.com/office/officeart/2024/3/layout/hArchList1"/>
    <dgm:cxn modelId="{AC0E3061-694F-4B9B-A8AA-7FB9B1D98481}" type="presParOf" srcId="{6BB100BB-FCFD-4AA8-BF75-2B95F7627917}" destId="{8A7B61ED-EAE4-49E3-8130-F3C072DD7260}" srcOrd="2" destOrd="0" presId="urn:microsoft.com/office/officeart/2024/3/layout/hArchList1"/>
    <dgm:cxn modelId="{5AE07827-C5BD-42BD-8455-54A80FD2138F}" type="presParOf" srcId="{8A7B61ED-EAE4-49E3-8130-F3C072DD7260}" destId="{70C8F676-B74F-4A40-87D1-E184B7B4693D}" srcOrd="0" destOrd="0" presId="urn:microsoft.com/office/officeart/2024/3/layout/hArchList1"/>
    <dgm:cxn modelId="{21CEFDD6-AC3C-450C-B422-8AE39E643EDE}" type="presParOf" srcId="{8A7B61ED-EAE4-49E3-8130-F3C072DD7260}" destId="{F72027AB-5B7D-4F71-8589-BD9BB4FE7A37}" srcOrd="1" destOrd="0" presId="urn:microsoft.com/office/officeart/2024/3/layout/hArchList1"/>
    <dgm:cxn modelId="{C7C7038D-6E30-4263-96EB-5BD3D6B4F71E}" type="presParOf" srcId="{6BB100BB-FCFD-4AA8-BF75-2B95F7627917}" destId="{0ED0A9EE-74DA-4D8D-ABB4-C9174AB2AF09}" srcOrd="3" destOrd="0" presId="urn:microsoft.com/office/officeart/2024/3/layout/hArchList1"/>
    <dgm:cxn modelId="{B321CC97-DAF0-4CD2-A7B5-3F1237EF0219}" type="presParOf" srcId="{6BB100BB-FCFD-4AA8-BF75-2B95F7627917}" destId="{33C74C3B-E1EE-4C6F-B9BA-401F985DBB7C}" srcOrd="4" destOrd="0" presId="urn:microsoft.com/office/officeart/2024/3/layout/hArchList1"/>
    <dgm:cxn modelId="{516B5EDD-F20E-46D9-9D96-E53758BA5A9A}" type="presParOf" srcId="{33C74C3B-E1EE-4C6F-B9BA-401F985DBB7C}" destId="{0385CC89-FE23-4763-9E14-5DAA348C8544}" srcOrd="0" destOrd="0" presId="urn:microsoft.com/office/officeart/2024/3/layout/hArchList1"/>
    <dgm:cxn modelId="{D6C6CC23-E7CB-4736-86EB-2567C7F8B2CC}" type="presParOf" srcId="{33C74C3B-E1EE-4C6F-B9BA-401F985DBB7C}" destId="{DFA06E43-7F9B-4335-BC1D-9236388F22C6}"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203ED-6258-4BF1-92B3-E259D63D8F8A}">
      <dsp:nvSpPr>
        <dsp:cNvPr id="0" name=""/>
        <dsp:cNvSpPr/>
      </dsp:nvSpPr>
      <dsp:spPr>
        <a:xfrm>
          <a:off x="0" y="0"/>
          <a:ext cx="3403282" cy="624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Comprehensive Course Overview</a:t>
          </a:r>
        </a:p>
      </dsp:txBody>
      <dsp:txXfrm>
        <a:off x="0" y="0"/>
        <a:ext cx="3403282" cy="624969"/>
      </dsp:txXfrm>
    </dsp:sp>
    <dsp:sp modelId="{66D0C012-6101-46D2-9D4D-C3A41DEEFDD4}">
      <dsp:nvSpPr>
        <dsp:cNvPr id="0" name=""/>
        <dsp:cNvSpPr/>
      </dsp:nvSpPr>
      <dsp:spPr>
        <a:xfrm>
          <a:off x="0" y="624969"/>
          <a:ext cx="3403282" cy="188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course covers foundational knowledge, practical skills, and advanced Cypress testing features.</a:t>
          </a:r>
        </a:p>
      </dsp:txBody>
      <dsp:txXfrm>
        <a:off x="0" y="624969"/>
        <a:ext cx="3403282" cy="1887445"/>
      </dsp:txXfrm>
    </dsp:sp>
    <dsp:sp modelId="{70C8F676-B74F-4A40-87D1-E184B7B4693D}">
      <dsp:nvSpPr>
        <dsp:cNvPr id="0" name=""/>
        <dsp:cNvSpPr/>
      </dsp:nvSpPr>
      <dsp:spPr>
        <a:xfrm>
          <a:off x="3743610" y="0"/>
          <a:ext cx="3403282" cy="624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Building Automated Tests</a:t>
          </a:r>
        </a:p>
      </dsp:txBody>
      <dsp:txXfrm>
        <a:off x="3743610" y="0"/>
        <a:ext cx="3403282" cy="624969"/>
      </dsp:txXfrm>
    </dsp:sp>
    <dsp:sp modelId="{F72027AB-5B7D-4F71-8589-BD9BB4FE7A37}">
      <dsp:nvSpPr>
        <dsp:cNvPr id="0" name=""/>
        <dsp:cNvSpPr/>
      </dsp:nvSpPr>
      <dsp:spPr>
        <a:xfrm>
          <a:off x="3743610" y="624969"/>
          <a:ext cx="3403282" cy="188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Learners are equipped to create effective automated tests using Cypress.</a:t>
          </a:r>
        </a:p>
      </dsp:txBody>
      <dsp:txXfrm>
        <a:off x="3743610" y="624969"/>
        <a:ext cx="3403282" cy="1887445"/>
      </dsp:txXfrm>
    </dsp:sp>
    <dsp:sp modelId="{0385CC89-FE23-4763-9E14-5DAA348C8544}">
      <dsp:nvSpPr>
        <dsp:cNvPr id="0" name=""/>
        <dsp:cNvSpPr/>
      </dsp:nvSpPr>
      <dsp:spPr>
        <a:xfrm>
          <a:off x="7487221" y="0"/>
          <a:ext cx="3403282" cy="624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Advancing Expertise</a:t>
          </a:r>
        </a:p>
      </dsp:txBody>
      <dsp:txXfrm>
        <a:off x="7487221" y="0"/>
        <a:ext cx="3403282" cy="624969"/>
      </dsp:txXfrm>
    </dsp:sp>
    <dsp:sp modelId="{DFA06E43-7F9B-4335-BC1D-9236388F22C6}">
      <dsp:nvSpPr>
        <dsp:cNvPr id="0" name=""/>
        <dsp:cNvSpPr/>
      </dsp:nvSpPr>
      <dsp:spPr>
        <a:xfrm>
          <a:off x="7487221" y="624969"/>
          <a:ext cx="3403282" cy="188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course foundation supports ongoing skill development and mastery in Cypress testing.</a:t>
          </a:r>
        </a:p>
      </dsp:txBody>
      <dsp:txXfrm>
        <a:off x="7487221" y="624969"/>
        <a:ext cx="3403282" cy="1887445"/>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46EE47-8F27-4B4E-BDEF-94335717D3CD}" type="datetimeFigureOut">
              <a:rPr lang="en-US" smtClean="0"/>
              <a:t>8/28/2025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E5206F-18C8-4FF3-BEA3-B04F5FAE606E}" type="slidenum">
              <a:rPr lang="en-US" smtClean="0"/>
              <a:t>‹#›</a:t>
            </a:fld>
            <a:endParaRPr lang="en-US"/>
          </a:p>
        </p:txBody>
      </p:sp>
    </p:spTree>
    <p:extLst>
      <p:ext uri="{BB962C8B-B14F-4D97-AF65-F5344CB8AC3E}">
        <p14:creationId xmlns:p14="http://schemas.microsoft.com/office/powerpoint/2010/main" val="392342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2CAF0-CB97-4CD8-089B-E603D86234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3D1140-6559-64E7-4AD3-AC63CDCDB2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6B6E43-AE06-030A-0547-D861D2898AB8}"/>
              </a:ext>
            </a:extLst>
          </p:cNvPr>
          <p:cNvSpPr>
            <a:spLocks noGrp="1"/>
          </p:cNvSpPr>
          <p:nvPr>
            <p:ph type="body" idx="1"/>
          </p:nvPr>
        </p:nvSpPr>
        <p:spPr/>
        <p:txBody>
          <a:bodyPr/>
          <a:lstStyle/>
          <a:p>
            <a:r>
              <a:rPr lang="en-US"/>
              <a:t>AI-generated content may be incorrect.
---
Welcome to this foundational course on Cypress testing. This course is designed to guide beginners through essential concepts and practical steps needed to master Cypress for automated web testing.
</a:t>
            </a:r>
          </a:p>
        </p:txBody>
      </p:sp>
      <p:sp>
        <p:nvSpPr>
          <p:cNvPr id="4" name="Slide Number Placeholder 3">
            <a:extLst>
              <a:ext uri="{FF2B5EF4-FFF2-40B4-BE49-F238E27FC236}">
                <a16:creationId xmlns:a16="http://schemas.microsoft.com/office/drawing/2014/main" id="{769FBCAF-B1A0-C888-52EE-E250D625A705}"/>
              </a:ext>
            </a:extLst>
          </p:cNvPr>
          <p:cNvSpPr>
            <a:spLocks noGrp="1"/>
          </p:cNvSpPr>
          <p:nvPr>
            <p:ph type="sldNum" sz="quarter" idx="5"/>
          </p:nvPr>
        </p:nvSpPr>
        <p:spPr/>
        <p:txBody>
          <a:bodyPr/>
          <a:lstStyle/>
          <a:p>
            <a:fld id="{79FA308F-6950-41FD-AC77-F07A85D1E3A7}" type="slidenum">
              <a:rPr lang="en-US" smtClean="0"/>
              <a:t>1</a:t>
            </a:fld>
            <a:endParaRPr lang="en-US"/>
          </a:p>
        </p:txBody>
      </p:sp>
    </p:spTree>
    <p:extLst>
      <p:ext uri="{BB962C8B-B14F-4D97-AF65-F5344CB8AC3E}">
        <p14:creationId xmlns:p14="http://schemas.microsoft.com/office/powerpoint/2010/main" val="2088411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 how to use control flow statements and functions to create dynamic and reusable test scripts.</a:t>
            </a:r>
          </a:p>
        </p:txBody>
      </p:sp>
      <p:sp>
        <p:nvSpPr>
          <p:cNvPr id="4" name="Slide Number Placeholder 3"/>
          <p:cNvSpPr>
            <a:spLocks noGrp="1"/>
          </p:cNvSpPr>
          <p:nvPr>
            <p:ph type="sldNum" sz="quarter" idx="5"/>
          </p:nvPr>
        </p:nvSpPr>
        <p:spPr/>
        <p:txBody>
          <a:bodyPr/>
          <a:lstStyle/>
          <a:p>
            <a:fld id="{79FA308F-6950-41FD-AC77-F07A85D1E3A7}" type="slidenum">
              <a:rPr lang="en-US" smtClean="0"/>
              <a:t>10</a:t>
            </a:fld>
            <a:endParaRPr lang="en-US"/>
          </a:p>
        </p:txBody>
      </p:sp>
    </p:spTree>
    <p:extLst>
      <p:ext uri="{BB962C8B-B14F-4D97-AF65-F5344CB8AC3E}">
        <p14:creationId xmlns:p14="http://schemas.microsoft.com/office/powerpoint/2010/main" val="3519713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Explore how to manipulate complex data structures and interact with the Document Object Model (DOM) which is central to web page testing.</a:t>
            </a:r>
          </a:p>
        </p:txBody>
      </p:sp>
      <p:sp>
        <p:nvSpPr>
          <p:cNvPr id="4" name="Slide Number Placeholder 3"/>
          <p:cNvSpPr>
            <a:spLocks noGrp="1"/>
          </p:cNvSpPr>
          <p:nvPr>
            <p:ph type="sldNum" sz="quarter" idx="5"/>
          </p:nvPr>
        </p:nvSpPr>
        <p:spPr/>
        <p:txBody>
          <a:bodyPr/>
          <a:lstStyle/>
          <a:p>
            <a:fld id="{79FA308F-6950-41FD-AC77-F07A85D1E3A7}" type="slidenum">
              <a:rPr lang="en-US" smtClean="0"/>
              <a:t>11</a:t>
            </a:fld>
            <a:endParaRPr lang="en-US"/>
          </a:p>
        </p:txBody>
      </p:sp>
    </p:spTree>
    <p:extLst>
      <p:ext uri="{BB962C8B-B14F-4D97-AF65-F5344CB8AC3E}">
        <p14:creationId xmlns:p14="http://schemas.microsoft.com/office/powerpoint/2010/main" val="3306115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Delve deeper into how the DOM works, including its properties, methods, and events, and how to interact programmatically to simulate real user interactions.</a:t>
            </a:r>
          </a:p>
        </p:txBody>
      </p:sp>
      <p:sp>
        <p:nvSpPr>
          <p:cNvPr id="4" name="Slide Number Placeholder 3"/>
          <p:cNvSpPr>
            <a:spLocks noGrp="1"/>
          </p:cNvSpPr>
          <p:nvPr>
            <p:ph type="sldNum" sz="quarter" idx="5"/>
          </p:nvPr>
        </p:nvSpPr>
        <p:spPr/>
        <p:txBody>
          <a:bodyPr/>
          <a:lstStyle/>
          <a:p>
            <a:fld id="{79FA308F-6950-41FD-AC77-F07A85D1E3A7}" type="slidenum">
              <a:rPr lang="en-US" smtClean="0"/>
              <a:t>12</a:t>
            </a:fld>
            <a:endParaRPr lang="en-US"/>
          </a:p>
        </p:txBody>
      </p:sp>
    </p:spTree>
    <p:extLst>
      <p:ext uri="{BB962C8B-B14F-4D97-AF65-F5344CB8AC3E}">
        <p14:creationId xmlns:p14="http://schemas.microsoft.com/office/powerpoint/2010/main" val="1287737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Gain insight into the key DOM elements and the global window object that underpins browser scripting.</a:t>
            </a:r>
          </a:p>
        </p:txBody>
      </p:sp>
      <p:sp>
        <p:nvSpPr>
          <p:cNvPr id="4" name="Slide Number Placeholder 3"/>
          <p:cNvSpPr>
            <a:spLocks noGrp="1"/>
          </p:cNvSpPr>
          <p:nvPr>
            <p:ph type="sldNum" sz="quarter" idx="5"/>
          </p:nvPr>
        </p:nvSpPr>
        <p:spPr/>
        <p:txBody>
          <a:bodyPr/>
          <a:lstStyle/>
          <a:p>
            <a:fld id="{79FA308F-6950-41FD-AC77-F07A85D1E3A7}" type="slidenum">
              <a:rPr lang="en-US" smtClean="0"/>
              <a:t>13</a:t>
            </a:fld>
            <a:endParaRPr lang="en-US"/>
          </a:p>
        </p:txBody>
      </p:sp>
    </p:spTree>
    <p:extLst>
      <p:ext uri="{BB962C8B-B14F-4D97-AF65-F5344CB8AC3E}">
        <p14:creationId xmlns:p14="http://schemas.microsoft.com/office/powerpoint/2010/main" val="4018902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Learn techniques for accessing and manipulating DOM elements using JavaScript to create effective automated tests.</a:t>
            </a:r>
          </a:p>
        </p:txBody>
      </p:sp>
      <p:sp>
        <p:nvSpPr>
          <p:cNvPr id="4" name="Slide Number Placeholder 3"/>
          <p:cNvSpPr>
            <a:spLocks noGrp="1"/>
          </p:cNvSpPr>
          <p:nvPr>
            <p:ph type="sldNum" sz="quarter" idx="5"/>
          </p:nvPr>
        </p:nvSpPr>
        <p:spPr/>
        <p:txBody>
          <a:bodyPr/>
          <a:lstStyle/>
          <a:p>
            <a:fld id="{79FA308F-6950-41FD-AC77-F07A85D1E3A7}" type="slidenum">
              <a:rPr lang="en-US" smtClean="0"/>
              <a:t>14</a:t>
            </a:fld>
            <a:endParaRPr lang="en-US"/>
          </a:p>
        </p:txBody>
      </p:sp>
    </p:spTree>
    <p:extLst>
      <p:ext uri="{BB962C8B-B14F-4D97-AF65-F5344CB8AC3E}">
        <p14:creationId xmlns:p14="http://schemas.microsoft.com/office/powerpoint/2010/main" val="1066094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 complex DOM hierarchies and how event handling works, essential for testing interactive web features.</a:t>
            </a:r>
          </a:p>
        </p:txBody>
      </p:sp>
      <p:sp>
        <p:nvSpPr>
          <p:cNvPr id="4" name="Slide Number Placeholder 3"/>
          <p:cNvSpPr>
            <a:spLocks noGrp="1"/>
          </p:cNvSpPr>
          <p:nvPr>
            <p:ph type="sldNum" sz="quarter" idx="5"/>
          </p:nvPr>
        </p:nvSpPr>
        <p:spPr/>
        <p:txBody>
          <a:bodyPr/>
          <a:lstStyle/>
          <a:p>
            <a:fld id="{79FA308F-6950-41FD-AC77-F07A85D1E3A7}" type="slidenum">
              <a:rPr lang="en-US" smtClean="0"/>
              <a:t>15</a:t>
            </a:fld>
            <a:endParaRPr lang="en-US"/>
          </a:p>
        </p:txBody>
      </p:sp>
    </p:spTree>
    <p:extLst>
      <p:ext uri="{BB962C8B-B14F-4D97-AF65-F5344CB8AC3E}">
        <p14:creationId xmlns:p14="http://schemas.microsoft.com/office/powerpoint/2010/main" val="1019523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Begin hands-on work with Cypress by installing it, learning how to interact with web elements, and writing basic assertions to validate behaviors.</a:t>
            </a:r>
          </a:p>
        </p:txBody>
      </p:sp>
      <p:sp>
        <p:nvSpPr>
          <p:cNvPr id="4" name="Slide Number Placeholder 3"/>
          <p:cNvSpPr>
            <a:spLocks noGrp="1"/>
          </p:cNvSpPr>
          <p:nvPr>
            <p:ph type="sldNum" sz="quarter" idx="5"/>
          </p:nvPr>
        </p:nvSpPr>
        <p:spPr/>
        <p:txBody>
          <a:bodyPr/>
          <a:lstStyle/>
          <a:p>
            <a:fld id="{79FA308F-6950-41FD-AC77-F07A85D1E3A7}" type="slidenum">
              <a:rPr lang="en-US" smtClean="0"/>
              <a:t>16</a:t>
            </a:fld>
            <a:endParaRPr lang="en-US"/>
          </a:p>
        </p:txBody>
      </p:sp>
    </p:spTree>
    <p:extLst>
      <p:ext uri="{BB962C8B-B14F-4D97-AF65-F5344CB8AC3E}">
        <p14:creationId xmlns:p14="http://schemas.microsoft.com/office/powerpoint/2010/main" val="36769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Step-by-step instructions for installing Cypress and configuring its initial setup to prepare for writing tests.</a:t>
            </a:r>
          </a:p>
        </p:txBody>
      </p:sp>
      <p:sp>
        <p:nvSpPr>
          <p:cNvPr id="4" name="Slide Number Placeholder 3"/>
          <p:cNvSpPr>
            <a:spLocks noGrp="1"/>
          </p:cNvSpPr>
          <p:nvPr>
            <p:ph type="sldNum" sz="quarter" idx="5"/>
          </p:nvPr>
        </p:nvSpPr>
        <p:spPr/>
        <p:txBody>
          <a:bodyPr/>
          <a:lstStyle/>
          <a:p>
            <a:fld id="{79FA308F-6950-41FD-AC77-F07A85D1E3A7}" type="slidenum">
              <a:rPr lang="en-US" smtClean="0"/>
              <a:t>17</a:t>
            </a:fld>
            <a:endParaRPr lang="en-US"/>
          </a:p>
        </p:txBody>
      </p:sp>
    </p:spTree>
    <p:extLst>
      <p:ext uri="{BB962C8B-B14F-4D97-AF65-F5344CB8AC3E}">
        <p14:creationId xmlns:p14="http://schemas.microsoft.com/office/powerpoint/2010/main" val="731609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Learn how to select and interact with buttons, input fields, and other elements to simulate user actions.</a:t>
            </a:r>
          </a:p>
        </p:txBody>
      </p:sp>
      <p:sp>
        <p:nvSpPr>
          <p:cNvPr id="4" name="Slide Number Placeholder 3"/>
          <p:cNvSpPr>
            <a:spLocks noGrp="1"/>
          </p:cNvSpPr>
          <p:nvPr>
            <p:ph type="sldNum" sz="quarter" idx="5"/>
          </p:nvPr>
        </p:nvSpPr>
        <p:spPr/>
        <p:txBody>
          <a:bodyPr/>
          <a:lstStyle/>
          <a:p>
            <a:fld id="{79FA308F-6950-41FD-AC77-F07A85D1E3A7}" type="slidenum">
              <a:rPr lang="en-US" smtClean="0"/>
              <a:t>18</a:t>
            </a:fld>
            <a:endParaRPr lang="en-US"/>
          </a:p>
        </p:txBody>
      </p:sp>
    </p:spTree>
    <p:extLst>
      <p:ext uri="{BB962C8B-B14F-4D97-AF65-F5344CB8AC3E}">
        <p14:creationId xmlns:p14="http://schemas.microsoft.com/office/powerpoint/2010/main" val="3430936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 how to verify that web pages behave as expected using assertions and validations within Cypress tests.</a:t>
            </a:r>
          </a:p>
        </p:txBody>
      </p:sp>
      <p:sp>
        <p:nvSpPr>
          <p:cNvPr id="4" name="Slide Number Placeholder 3"/>
          <p:cNvSpPr>
            <a:spLocks noGrp="1"/>
          </p:cNvSpPr>
          <p:nvPr>
            <p:ph type="sldNum" sz="quarter" idx="5"/>
          </p:nvPr>
        </p:nvSpPr>
        <p:spPr/>
        <p:txBody>
          <a:bodyPr/>
          <a:lstStyle/>
          <a:p>
            <a:fld id="{79FA308F-6950-41FD-AC77-F07A85D1E3A7}" type="slidenum">
              <a:rPr lang="en-US" smtClean="0"/>
              <a:t>19</a:t>
            </a:fld>
            <a:endParaRPr lang="en-US"/>
          </a:p>
        </p:txBody>
      </p:sp>
    </p:spTree>
    <p:extLst>
      <p:ext uri="{BB962C8B-B14F-4D97-AF65-F5344CB8AC3E}">
        <p14:creationId xmlns:p14="http://schemas.microsoft.com/office/powerpoint/2010/main" val="3621622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cover a broad range of topics starting from Node.js foundations and essential JavaScript skills to advanced Cypress features and modern testing practices. This journey will equip learners with the knowledge and hands-on skills to confidently use Cypress in real-world scenarios.</a:t>
            </a:r>
          </a:p>
        </p:txBody>
      </p:sp>
      <p:sp>
        <p:nvSpPr>
          <p:cNvPr id="4" name="Slide Number Placeholder 3"/>
          <p:cNvSpPr>
            <a:spLocks noGrp="1"/>
          </p:cNvSpPr>
          <p:nvPr>
            <p:ph type="sldNum" sz="quarter" idx="5"/>
          </p:nvPr>
        </p:nvSpPr>
        <p:spPr/>
        <p:txBody>
          <a:bodyPr/>
          <a:lstStyle/>
          <a:p>
            <a:fld id="{79FA308F-6950-41FD-AC77-F07A85D1E3A7}" type="slidenum">
              <a:rPr lang="en-US" smtClean="0"/>
              <a:t>2</a:t>
            </a:fld>
            <a:endParaRPr lang="en-US"/>
          </a:p>
        </p:txBody>
      </p:sp>
    </p:spTree>
    <p:extLst>
      <p:ext uri="{BB962C8B-B14F-4D97-AF65-F5344CB8AC3E}">
        <p14:creationId xmlns:p14="http://schemas.microsoft.com/office/powerpoint/2010/main" val="950340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Explore best practices for managing test data, structuring test suites, and applying design patterns like Page Object Model to improve test maintainability.</a:t>
            </a:r>
          </a:p>
        </p:txBody>
      </p:sp>
      <p:sp>
        <p:nvSpPr>
          <p:cNvPr id="4" name="Slide Number Placeholder 3"/>
          <p:cNvSpPr>
            <a:spLocks noGrp="1"/>
          </p:cNvSpPr>
          <p:nvPr>
            <p:ph type="sldNum" sz="quarter" idx="5"/>
          </p:nvPr>
        </p:nvSpPr>
        <p:spPr/>
        <p:txBody>
          <a:bodyPr/>
          <a:lstStyle/>
          <a:p>
            <a:fld id="{79FA308F-6950-41FD-AC77-F07A85D1E3A7}" type="slidenum">
              <a:rPr lang="en-US" smtClean="0"/>
              <a:t>20</a:t>
            </a:fld>
            <a:endParaRPr lang="en-US"/>
          </a:p>
        </p:txBody>
      </p:sp>
    </p:spTree>
    <p:extLst>
      <p:ext uri="{BB962C8B-B14F-4D97-AF65-F5344CB8AC3E}">
        <p14:creationId xmlns:p14="http://schemas.microsoft.com/office/powerpoint/2010/main" val="3988047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Learn how to use fixtures to organize and reuse test data efficiently across multiple tests.</a:t>
            </a:r>
          </a:p>
        </p:txBody>
      </p:sp>
      <p:sp>
        <p:nvSpPr>
          <p:cNvPr id="4" name="Slide Number Placeholder 3"/>
          <p:cNvSpPr>
            <a:spLocks noGrp="1"/>
          </p:cNvSpPr>
          <p:nvPr>
            <p:ph type="sldNum" sz="quarter" idx="5"/>
          </p:nvPr>
        </p:nvSpPr>
        <p:spPr/>
        <p:txBody>
          <a:bodyPr/>
          <a:lstStyle/>
          <a:p>
            <a:fld id="{79FA308F-6950-41FD-AC77-F07A85D1E3A7}" type="slidenum">
              <a:rPr lang="en-US" smtClean="0"/>
              <a:t>21</a:t>
            </a:fld>
            <a:endParaRPr lang="en-US"/>
          </a:p>
        </p:txBody>
      </p:sp>
    </p:spTree>
    <p:extLst>
      <p:ext uri="{BB962C8B-B14F-4D97-AF65-F5344CB8AC3E}">
        <p14:creationId xmlns:p14="http://schemas.microsoft.com/office/powerpoint/2010/main" val="1816237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 how to organize tests logically into suites and cases to enhance clarity and execution flow.</a:t>
            </a:r>
          </a:p>
        </p:txBody>
      </p:sp>
      <p:sp>
        <p:nvSpPr>
          <p:cNvPr id="4" name="Slide Number Placeholder 3"/>
          <p:cNvSpPr>
            <a:spLocks noGrp="1"/>
          </p:cNvSpPr>
          <p:nvPr>
            <p:ph type="sldNum" sz="quarter" idx="5"/>
          </p:nvPr>
        </p:nvSpPr>
        <p:spPr/>
        <p:txBody>
          <a:bodyPr/>
          <a:lstStyle/>
          <a:p>
            <a:fld id="{79FA308F-6950-41FD-AC77-F07A85D1E3A7}" type="slidenum">
              <a:rPr lang="en-US" smtClean="0"/>
              <a:t>22</a:t>
            </a:fld>
            <a:endParaRPr lang="en-US"/>
          </a:p>
        </p:txBody>
      </p:sp>
    </p:spTree>
    <p:extLst>
      <p:ext uri="{BB962C8B-B14F-4D97-AF65-F5344CB8AC3E}">
        <p14:creationId xmlns:p14="http://schemas.microsoft.com/office/powerpoint/2010/main" val="362251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introduction to the POM pattern that promotes modular and maintainable test code by separating page structure from test logic.</a:t>
            </a:r>
          </a:p>
        </p:txBody>
      </p:sp>
      <p:sp>
        <p:nvSpPr>
          <p:cNvPr id="4" name="Slide Number Placeholder 3"/>
          <p:cNvSpPr>
            <a:spLocks noGrp="1"/>
          </p:cNvSpPr>
          <p:nvPr>
            <p:ph type="sldNum" sz="quarter" idx="5"/>
          </p:nvPr>
        </p:nvSpPr>
        <p:spPr/>
        <p:txBody>
          <a:bodyPr/>
          <a:lstStyle/>
          <a:p>
            <a:fld id="{79FA308F-6950-41FD-AC77-F07A85D1E3A7}" type="slidenum">
              <a:rPr lang="en-US" smtClean="0"/>
              <a:t>23</a:t>
            </a:fld>
            <a:endParaRPr lang="en-US"/>
          </a:p>
        </p:txBody>
      </p:sp>
    </p:spTree>
    <p:extLst>
      <p:ext uri="{BB962C8B-B14F-4D97-AF65-F5344CB8AC3E}">
        <p14:creationId xmlns:p14="http://schemas.microsoft.com/office/powerpoint/2010/main" val="3040666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covers advanced configurations, environment management, integration with TypeScript, and API testing capabilities within Cypress.</a:t>
            </a:r>
          </a:p>
        </p:txBody>
      </p:sp>
      <p:sp>
        <p:nvSpPr>
          <p:cNvPr id="4" name="Slide Number Placeholder 3"/>
          <p:cNvSpPr>
            <a:spLocks noGrp="1"/>
          </p:cNvSpPr>
          <p:nvPr>
            <p:ph type="sldNum" sz="quarter" idx="5"/>
          </p:nvPr>
        </p:nvSpPr>
        <p:spPr/>
        <p:txBody>
          <a:bodyPr/>
          <a:lstStyle/>
          <a:p>
            <a:fld id="{79FA308F-6950-41FD-AC77-F07A85D1E3A7}" type="slidenum">
              <a:rPr lang="en-US" smtClean="0"/>
              <a:t>24</a:t>
            </a:fld>
            <a:endParaRPr lang="en-US"/>
          </a:p>
        </p:txBody>
      </p:sp>
    </p:spTree>
    <p:extLst>
      <p:ext uri="{BB962C8B-B14F-4D97-AF65-F5344CB8AC3E}">
        <p14:creationId xmlns:p14="http://schemas.microsoft.com/office/powerpoint/2010/main" val="3494087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Learn how to customize Cypress configuration files and securely manage environment-specific variables.</a:t>
            </a:r>
          </a:p>
        </p:txBody>
      </p:sp>
      <p:sp>
        <p:nvSpPr>
          <p:cNvPr id="4" name="Slide Number Placeholder 3"/>
          <p:cNvSpPr>
            <a:spLocks noGrp="1"/>
          </p:cNvSpPr>
          <p:nvPr>
            <p:ph type="sldNum" sz="quarter" idx="5"/>
          </p:nvPr>
        </p:nvSpPr>
        <p:spPr/>
        <p:txBody>
          <a:bodyPr/>
          <a:lstStyle/>
          <a:p>
            <a:fld id="{79FA308F-6950-41FD-AC77-F07A85D1E3A7}" type="slidenum">
              <a:rPr lang="en-US" smtClean="0"/>
              <a:t>25</a:t>
            </a:fld>
            <a:endParaRPr lang="en-US"/>
          </a:p>
        </p:txBody>
      </p:sp>
    </p:spTree>
    <p:extLst>
      <p:ext uri="{BB962C8B-B14F-4D97-AF65-F5344CB8AC3E}">
        <p14:creationId xmlns:p14="http://schemas.microsoft.com/office/powerpoint/2010/main" val="301884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E5206F-18C8-4FF3-BEA3-B04F5FAE606E}" type="slidenum">
              <a:rPr lang="en-US" smtClean="0"/>
              <a:t>26</a:t>
            </a:fld>
            <a:endParaRPr lang="en-US"/>
          </a:p>
        </p:txBody>
      </p:sp>
    </p:spTree>
    <p:extLst>
      <p:ext uri="{BB962C8B-B14F-4D97-AF65-F5344CB8AC3E}">
        <p14:creationId xmlns:p14="http://schemas.microsoft.com/office/powerpoint/2010/main" val="350981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introduces the benefits of using TypeScript within Cypress testing frameworks. TypeScript adds static typing that helps catch errors early and improves code readability, making test scripts more robust and maintainable. It also enhances developer experience by providing better autocomplete and tooling support. The slide will cover how to set up TypeScript in Cypress and demonstrate practical examples to help learners adopt this approach effectively.</a:t>
            </a:r>
          </a:p>
        </p:txBody>
      </p:sp>
      <p:sp>
        <p:nvSpPr>
          <p:cNvPr id="4" name="Slide Number Placeholder 3"/>
          <p:cNvSpPr>
            <a:spLocks noGrp="1"/>
          </p:cNvSpPr>
          <p:nvPr>
            <p:ph type="sldNum" sz="quarter" idx="5"/>
          </p:nvPr>
        </p:nvSpPr>
        <p:spPr/>
        <p:txBody>
          <a:bodyPr/>
          <a:lstStyle/>
          <a:p>
            <a:fld id="{51E5206F-18C8-4FF3-BEA3-B04F5FAE606E}" type="slidenum">
              <a:rPr lang="en-US" smtClean="0"/>
              <a:t>27</a:t>
            </a:fld>
            <a:endParaRPr lang="en-US"/>
          </a:p>
        </p:txBody>
      </p:sp>
    </p:spTree>
    <p:extLst>
      <p:ext uri="{BB962C8B-B14F-4D97-AF65-F5344CB8AC3E}">
        <p14:creationId xmlns:p14="http://schemas.microsoft.com/office/powerpoint/2010/main" val="3984024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Explore how to simplify test code using baseUrl, handle different test contexts, and perform basic API testing within Cypress.</a:t>
            </a:r>
          </a:p>
        </p:txBody>
      </p:sp>
      <p:sp>
        <p:nvSpPr>
          <p:cNvPr id="4" name="Slide Number Placeholder 3"/>
          <p:cNvSpPr>
            <a:spLocks noGrp="1"/>
          </p:cNvSpPr>
          <p:nvPr>
            <p:ph type="sldNum" sz="quarter" idx="5"/>
          </p:nvPr>
        </p:nvSpPr>
        <p:spPr/>
        <p:txBody>
          <a:bodyPr/>
          <a:lstStyle/>
          <a:p>
            <a:fld id="{79FA308F-6950-41FD-AC77-F07A85D1E3A7}" type="slidenum">
              <a:rPr lang="en-US" smtClean="0"/>
              <a:t>28</a:t>
            </a:fld>
            <a:endParaRPr lang="en-US"/>
          </a:p>
        </p:txBody>
      </p:sp>
    </p:spTree>
    <p:extLst>
      <p:ext uri="{BB962C8B-B14F-4D97-AF65-F5344CB8AC3E}">
        <p14:creationId xmlns:p14="http://schemas.microsoft.com/office/powerpoint/2010/main" val="71924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Discover how to extend Cypress functionality with plugins, utilize dashboard reporting, and implement CI/CD workflows for continuous testing.</a:t>
            </a:r>
          </a:p>
        </p:txBody>
      </p:sp>
      <p:sp>
        <p:nvSpPr>
          <p:cNvPr id="4" name="Slide Number Placeholder 3"/>
          <p:cNvSpPr>
            <a:spLocks noGrp="1"/>
          </p:cNvSpPr>
          <p:nvPr>
            <p:ph type="sldNum" sz="quarter" idx="5"/>
          </p:nvPr>
        </p:nvSpPr>
        <p:spPr/>
        <p:txBody>
          <a:bodyPr/>
          <a:lstStyle/>
          <a:p>
            <a:fld id="{79FA308F-6950-41FD-AC77-F07A85D1E3A7}" type="slidenum">
              <a:rPr lang="en-US" smtClean="0"/>
              <a:t>29</a:t>
            </a:fld>
            <a:endParaRPr lang="en-US"/>
          </a:p>
        </p:txBody>
      </p:sp>
    </p:spTree>
    <p:extLst>
      <p:ext uri="{BB962C8B-B14F-4D97-AF65-F5344CB8AC3E}">
        <p14:creationId xmlns:p14="http://schemas.microsoft.com/office/powerpoint/2010/main" val="1357626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section, we introduce the course structure, objectives, and what you can expect to learn. We also cover the basics of Node.js, its importance in the Cypress ecosystem, and how to set up the Node.js environment for testing.</a:t>
            </a:r>
          </a:p>
        </p:txBody>
      </p:sp>
      <p:sp>
        <p:nvSpPr>
          <p:cNvPr id="4" name="Slide Number Placeholder 3"/>
          <p:cNvSpPr>
            <a:spLocks noGrp="1"/>
          </p:cNvSpPr>
          <p:nvPr>
            <p:ph type="sldNum" sz="quarter" idx="5"/>
          </p:nvPr>
        </p:nvSpPr>
        <p:spPr/>
        <p:txBody>
          <a:bodyPr/>
          <a:lstStyle/>
          <a:p>
            <a:fld id="{79FA308F-6950-41FD-AC77-F07A85D1E3A7}" type="slidenum">
              <a:rPr lang="en-US" smtClean="0"/>
              <a:t>3</a:t>
            </a:fld>
            <a:endParaRPr lang="en-US"/>
          </a:p>
        </p:txBody>
      </p:sp>
    </p:spTree>
    <p:extLst>
      <p:ext uri="{BB962C8B-B14F-4D97-AF65-F5344CB8AC3E}">
        <p14:creationId xmlns:p14="http://schemas.microsoft.com/office/powerpoint/2010/main" val="36770821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Learn to enhance Cypress capabilities by integrating various community and custom plugins.</a:t>
            </a:r>
          </a:p>
        </p:txBody>
      </p:sp>
      <p:sp>
        <p:nvSpPr>
          <p:cNvPr id="4" name="Slide Number Placeholder 3"/>
          <p:cNvSpPr>
            <a:spLocks noGrp="1"/>
          </p:cNvSpPr>
          <p:nvPr>
            <p:ph type="sldNum" sz="quarter" idx="5"/>
          </p:nvPr>
        </p:nvSpPr>
        <p:spPr/>
        <p:txBody>
          <a:bodyPr/>
          <a:lstStyle/>
          <a:p>
            <a:fld id="{79FA308F-6950-41FD-AC77-F07A85D1E3A7}" type="slidenum">
              <a:rPr lang="en-US" smtClean="0"/>
              <a:t>30</a:t>
            </a:fld>
            <a:endParaRPr lang="en-US"/>
          </a:p>
        </p:txBody>
      </p:sp>
    </p:spTree>
    <p:extLst>
      <p:ext uri="{BB962C8B-B14F-4D97-AF65-F5344CB8AC3E}">
        <p14:creationId xmlns:p14="http://schemas.microsoft.com/office/powerpoint/2010/main" val="2299849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 how to use the Cypress Dashboard service for real-time test monitoring and detailed reporting.</a:t>
            </a:r>
          </a:p>
        </p:txBody>
      </p:sp>
      <p:sp>
        <p:nvSpPr>
          <p:cNvPr id="4" name="Slide Number Placeholder 3"/>
          <p:cNvSpPr>
            <a:spLocks noGrp="1"/>
          </p:cNvSpPr>
          <p:nvPr>
            <p:ph type="sldNum" sz="quarter" idx="5"/>
          </p:nvPr>
        </p:nvSpPr>
        <p:spPr/>
        <p:txBody>
          <a:bodyPr/>
          <a:lstStyle/>
          <a:p>
            <a:fld id="{79FA308F-6950-41FD-AC77-F07A85D1E3A7}" type="slidenum">
              <a:rPr lang="en-US" smtClean="0"/>
              <a:t>31</a:t>
            </a:fld>
            <a:endParaRPr lang="en-US"/>
          </a:p>
        </p:txBody>
      </p:sp>
    </p:spTree>
    <p:extLst>
      <p:ext uri="{BB962C8B-B14F-4D97-AF65-F5344CB8AC3E}">
        <p14:creationId xmlns:p14="http://schemas.microsoft.com/office/powerpoint/2010/main" val="2725836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Explore best practices for integrating Cypress tests into CI/CD pipelines to automate testing and deployment processes.</a:t>
            </a:r>
          </a:p>
        </p:txBody>
      </p:sp>
      <p:sp>
        <p:nvSpPr>
          <p:cNvPr id="4" name="Slide Number Placeholder 3"/>
          <p:cNvSpPr>
            <a:spLocks noGrp="1"/>
          </p:cNvSpPr>
          <p:nvPr>
            <p:ph type="sldNum" sz="quarter" idx="5"/>
          </p:nvPr>
        </p:nvSpPr>
        <p:spPr/>
        <p:txBody>
          <a:bodyPr/>
          <a:lstStyle/>
          <a:p>
            <a:fld id="{79FA308F-6950-41FD-AC77-F07A85D1E3A7}" type="slidenum">
              <a:rPr lang="en-US" smtClean="0"/>
              <a:t>32</a:t>
            </a:fld>
            <a:endParaRPr lang="en-US"/>
          </a:p>
        </p:txBody>
      </p:sp>
    </p:spTree>
    <p:extLst>
      <p:ext uri="{BB962C8B-B14F-4D97-AF65-F5344CB8AC3E}">
        <p14:creationId xmlns:p14="http://schemas.microsoft.com/office/powerpoint/2010/main" val="3783859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focuses on common problems testers face when using Cypress in real-world projects, such as flaky tests and timing issues. It also covers practical solutions and best practices including environment setup, reliable test design, and leveraging Cypress debugging tools to improve test reliability and developer productivity.</a:t>
            </a:r>
          </a:p>
        </p:txBody>
      </p:sp>
      <p:sp>
        <p:nvSpPr>
          <p:cNvPr id="4" name="Slide Number Placeholder 3"/>
          <p:cNvSpPr>
            <a:spLocks noGrp="1"/>
          </p:cNvSpPr>
          <p:nvPr>
            <p:ph type="sldNum" sz="quarter" idx="5"/>
          </p:nvPr>
        </p:nvSpPr>
        <p:spPr/>
        <p:txBody>
          <a:bodyPr/>
          <a:lstStyle/>
          <a:p>
            <a:fld id="{51E5206F-18C8-4FF3-BEA3-B04F5FAE606E}" type="slidenum">
              <a:rPr lang="en-US" smtClean="0"/>
              <a:t>33</a:t>
            </a:fld>
            <a:endParaRPr lang="en-US"/>
          </a:p>
        </p:txBody>
      </p:sp>
    </p:spTree>
    <p:extLst>
      <p:ext uri="{BB962C8B-B14F-4D97-AF65-F5344CB8AC3E}">
        <p14:creationId xmlns:p14="http://schemas.microsoft.com/office/powerpoint/2010/main" val="487201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course has provided a comprehensive overview of Cypress testing, covering foundational knowledge, practical skills, and advanced features. With this foundation, learners are equipped to build effective automated tests and continue advancing their expertise in Cypress.</a:t>
            </a:r>
          </a:p>
        </p:txBody>
      </p:sp>
      <p:sp>
        <p:nvSpPr>
          <p:cNvPr id="4" name="Slide Number Placeholder 3"/>
          <p:cNvSpPr>
            <a:spLocks noGrp="1"/>
          </p:cNvSpPr>
          <p:nvPr>
            <p:ph type="sldNum" sz="quarter" idx="5"/>
          </p:nvPr>
        </p:nvSpPr>
        <p:spPr/>
        <p:txBody>
          <a:bodyPr/>
          <a:lstStyle/>
          <a:p>
            <a:fld id="{79FA308F-6950-41FD-AC77-F07A85D1E3A7}" type="slidenum">
              <a:rPr lang="en-US" smtClean="0"/>
              <a:t>34</a:t>
            </a:fld>
            <a:endParaRPr lang="en-US"/>
          </a:p>
        </p:txBody>
      </p:sp>
    </p:spTree>
    <p:extLst>
      <p:ext uri="{BB962C8B-B14F-4D97-AF65-F5344CB8AC3E}">
        <p14:creationId xmlns:p14="http://schemas.microsoft.com/office/powerpoint/2010/main" val="3171000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explains the overall course layout, key learning goals, and expectations for participants to help them stay focused and motivated throughout the course.</a:t>
            </a:r>
          </a:p>
        </p:txBody>
      </p:sp>
      <p:sp>
        <p:nvSpPr>
          <p:cNvPr id="4" name="Slide Number Placeholder 3"/>
          <p:cNvSpPr>
            <a:spLocks noGrp="1"/>
          </p:cNvSpPr>
          <p:nvPr>
            <p:ph type="sldNum" sz="quarter" idx="5"/>
          </p:nvPr>
        </p:nvSpPr>
        <p:spPr/>
        <p:txBody>
          <a:bodyPr/>
          <a:lstStyle/>
          <a:p>
            <a:fld id="{79FA308F-6950-41FD-AC77-F07A85D1E3A7}" type="slidenum">
              <a:rPr lang="en-US" smtClean="0"/>
              <a:t>4</a:t>
            </a:fld>
            <a:endParaRPr lang="en-US"/>
          </a:p>
        </p:txBody>
      </p:sp>
    </p:spTree>
    <p:extLst>
      <p:ext uri="{BB962C8B-B14F-4D97-AF65-F5344CB8AC3E}">
        <p14:creationId xmlns:p14="http://schemas.microsoft.com/office/powerpoint/2010/main" val="2411956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60C56-ADBF-80CA-5F59-5D6DA821BC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02B04D-6A20-BBCB-0AA6-72E2C6ED0E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539A4-8825-2677-25BC-5FE65337F1E3}"/>
              </a:ext>
            </a:extLst>
          </p:cNvPr>
          <p:cNvSpPr>
            <a:spLocks noGrp="1"/>
          </p:cNvSpPr>
          <p:nvPr>
            <p:ph type="body" idx="1"/>
          </p:nvPr>
        </p:nvSpPr>
        <p:spPr/>
        <p:txBody>
          <a:bodyPr/>
          <a:lstStyle/>
          <a:p>
            <a:r>
              <a:rPr lang="en-US"/>
              <a:t>In this section, we introduce the course structure, objectives, and what you can expect to learn. We also cover the basics of Node.js, its importance in the Cypress ecosystem, and how to set up the Node.js environment for testing.</a:t>
            </a:r>
          </a:p>
        </p:txBody>
      </p:sp>
      <p:sp>
        <p:nvSpPr>
          <p:cNvPr id="4" name="Slide Number Placeholder 3">
            <a:extLst>
              <a:ext uri="{FF2B5EF4-FFF2-40B4-BE49-F238E27FC236}">
                <a16:creationId xmlns:a16="http://schemas.microsoft.com/office/drawing/2014/main" id="{80D1070D-8CFD-7855-BDC1-1797A7CA772D}"/>
              </a:ext>
            </a:extLst>
          </p:cNvPr>
          <p:cNvSpPr>
            <a:spLocks noGrp="1"/>
          </p:cNvSpPr>
          <p:nvPr>
            <p:ph type="sldNum" sz="quarter" idx="5"/>
          </p:nvPr>
        </p:nvSpPr>
        <p:spPr/>
        <p:txBody>
          <a:bodyPr/>
          <a:lstStyle/>
          <a:p>
            <a:fld id="{79FA308F-6950-41FD-AC77-F07A85D1E3A7}" type="slidenum">
              <a:rPr lang="en-US" smtClean="0"/>
              <a:t>5</a:t>
            </a:fld>
            <a:endParaRPr lang="en-US"/>
          </a:p>
        </p:txBody>
      </p:sp>
    </p:spTree>
    <p:extLst>
      <p:ext uri="{BB962C8B-B14F-4D97-AF65-F5344CB8AC3E}">
        <p14:creationId xmlns:p14="http://schemas.microsoft.com/office/powerpoint/2010/main" val="3791485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Node.js serves as the runtime environment for Cypress. Understanding its role will help learners grasp how Cypress operates and interacts with the testing environment.</a:t>
            </a:r>
          </a:p>
        </p:txBody>
      </p:sp>
      <p:sp>
        <p:nvSpPr>
          <p:cNvPr id="4" name="Slide Number Placeholder 3"/>
          <p:cNvSpPr>
            <a:spLocks noGrp="1"/>
          </p:cNvSpPr>
          <p:nvPr>
            <p:ph type="sldNum" sz="quarter" idx="5"/>
          </p:nvPr>
        </p:nvSpPr>
        <p:spPr/>
        <p:txBody>
          <a:bodyPr/>
          <a:lstStyle/>
          <a:p>
            <a:fld id="{79FA308F-6950-41FD-AC77-F07A85D1E3A7}" type="slidenum">
              <a:rPr lang="en-US" smtClean="0"/>
              <a:t>6</a:t>
            </a:fld>
            <a:endParaRPr lang="en-US"/>
          </a:p>
        </p:txBody>
      </p:sp>
    </p:spTree>
    <p:extLst>
      <p:ext uri="{BB962C8B-B14F-4D97-AF65-F5344CB8AC3E}">
        <p14:creationId xmlns:p14="http://schemas.microsoft.com/office/powerpoint/2010/main" val="1266256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walk through installing Node.js and configuring the environment so that Cypress can be installed and executed smoothly on your development machine.</a:t>
            </a:r>
          </a:p>
        </p:txBody>
      </p:sp>
      <p:sp>
        <p:nvSpPr>
          <p:cNvPr id="4" name="Slide Number Placeholder 3"/>
          <p:cNvSpPr>
            <a:spLocks noGrp="1"/>
          </p:cNvSpPr>
          <p:nvPr>
            <p:ph type="sldNum" sz="quarter" idx="5"/>
          </p:nvPr>
        </p:nvSpPr>
        <p:spPr/>
        <p:txBody>
          <a:bodyPr/>
          <a:lstStyle/>
          <a:p>
            <a:fld id="{79FA308F-6950-41FD-AC77-F07A85D1E3A7}" type="slidenum">
              <a:rPr lang="en-US" smtClean="0"/>
              <a:t>7</a:t>
            </a:fld>
            <a:endParaRPr lang="en-US"/>
          </a:p>
        </p:txBody>
      </p:sp>
    </p:spTree>
    <p:extLst>
      <p:ext uri="{BB962C8B-B14F-4D97-AF65-F5344CB8AC3E}">
        <p14:creationId xmlns:p14="http://schemas.microsoft.com/office/powerpoint/2010/main" val="1794818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focuses on the JavaScript fundamentals required for writing effective Cypress tests, including working with control structures, functions, and data types like arrays and objects.</a:t>
            </a:r>
          </a:p>
        </p:txBody>
      </p:sp>
      <p:sp>
        <p:nvSpPr>
          <p:cNvPr id="4" name="Slide Number Placeholder 3"/>
          <p:cNvSpPr>
            <a:spLocks noGrp="1"/>
          </p:cNvSpPr>
          <p:nvPr>
            <p:ph type="sldNum" sz="quarter" idx="5"/>
          </p:nvPr>
        </p:nvSpPr>
        <p:spPr/>
        <p:txBody>
          <a:bodyPr/>
          <a:lstStyle/>
          <a:p>
            <a:fld id="{79FA308F-6950-41FD-AC77-F07A85D1E3A7}" type="slidenum">
              <a:rPr lang="en-US" smtClean="0"/>
              <a:t>8</a:t>
            </a:fld>
            <a:endParaRPr lang="en-US"/>
          </a:p>
        </p:txBody>
      </p:sp>
    </p:spTree>
    <p:extLst>
      <p:ext uri="{BB962C8B-B14F-4D97-AF65-F5344CB8AC3E}">
        <p14:creationId xmlns:p14="http://schemas.microsoft.com/office/powerpoint/2010/main" val="3790105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Learn about JavaScript basics such as variables, data types, and syntax that form the foundation of test automation scripting.</a:t>
            </a:r>
          </a:p>
        </p:txBody>
      </p:sp>
      <p:sp>
        <p:nvSpPr>
          <p:cNvPr id="4" name="Slide Number Placeholder 3"/>
          <p:cNvSpPr>
            <a:spLocks noGrp="1"/>
          </p:cNvSpPr>
          <p:nvPr>
            <p:ph type="sldNum" sz="quarter" idx="5"/>
          </p:nvPr>
        </p:nvSpPr>
        <p:spPr/>
        <p:txBody>
          <a:bodyPr/>
          <a:lstStyle/>
          <a:p>
            <a:fld id="{79FA308F-6950-41FD-AC77-F07A85D1E3A7}" type="slidenum">
              <a:rPr lang="en-US" smtClean="0"/>
              <a:t>9</a:t>
            </a:fld>
            <a:endParaRPr lang="en-US"/>
          </a:p>
        </p:txBody>
      </p:sp>
    </p:spTree>
    <p:extLst>
      <p:ext uri="{BB962C8B-B14F-4D97-AF65-F5344CB8AC3E}">
        <p14:creationId xmlns:p14="http://schemas.microsoft.com/office/powerpoint/2010/main" val="144610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8/28/2025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99918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8/28/2025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06615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8/28/2025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31036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8/28/2025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0816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8/28/2025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41984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8/28/2025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26647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8/28/2025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95797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8/28/2025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47210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8/28/2025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87376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8/28/2025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61763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8/28/2025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81140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8/28/2025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627291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pixabay.com/en/code-data-programming-code-944504/"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tHorz">
          <a:fgClr>
            <a:schemeClr val="tx2"/>
          </a:fgClr>
          <a:bgClr>
            <a:schemeClr val="bg1"/>
          </a:bgClr>
        </a:pattFill>
        <a:effectLst/>
      </p:bgPr>
    </p:bg>
    <p:spTree>
      <p:nvGrpSpPr>
        <p:cNvPr id="1" name="">
          <a:extLst>
            <a:ext uri="{FF2B5EF4-FFF2-40B4-BE49-F238E27FC236}">
              <a16:creationId xmlns:a16="http://schemas.microsoft.com/office/drawing/2014/main" id="{4BD8CEBD-C542-B809-3AA5-B08D4338B89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050075B-B6D6-EF03-C7BB-84D6A21878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23E95A-168E-DC7B-2C2F-31F51C3A28FB}"/>
              </a:ext>
            </a:extLst>
          </p:cNvPr>
          <p:cNvSpPr>
            <a:spLocks noGrp="1"/>
          </p:cNvSpPr>
          <p:nvPr>
            <p:ph type="ctrTitle"/>
          </p:nvPr>
        </p:nvSpPr>
        <p:spPr>
          <a:xfrm>
            <a:off x="573605" y="2782360"/>
            <a:ext cx="7872126" cy="2774393"/>
          </a:xfrm>
          <a:solidFill>
            <a:schemeClr val="tx1"/>
          </a:solidFill>
        </p:spPr>
        <p:txBody>
          <a:bodyPr>
            <a:normAutofit/>
          </a:bodyPr>
          <a:lstStyle/>
          <a:p>
            <a:pPr algn="l"/>
            <a:r>
              <a:rPr lang="en-US" sz="4600" dirty="0">
                <a:solidFill>
                  <a:schemeClr val="bg1"/>
                </a:solidFill>
              </a:rPr>
              <a:t>Cypress Testing for Beginners: A Step-by-Step Foundational Course Outline</a:t>
            </a:r>
          </a:p>
        </p:txBody>
      </p:sp>
      <p:sp>
        <p:nvSpPr>
          <p:cNvPr id="3" name="Subtitle 2">
            <a:extLst>
              <a:ext uri="{FF2B5EF4-FFF2-40B4-BE49-F238E27FC236}">
                <a16:creationId xmlns:a16="http://schemas.microsoft.com/office/drawing/2014/main" id="{6B35EA9F-A349-B189-07F9-0D9A5399D6FB}"/>
              </a:ext>
            </a:extLst>
          </p:cNvPr>
          <p:cNvSpPr>
            <a:spLocks noGrp="1"/>
          </p:cNvSpPr>
          <p:nvPr>
            <p:ph type="subTitle" idx="1"/>
          </p:nvPr>
        </p:nvSpPr>
        <p:spPr>
          <a:xfrm>
            <a:off x="573606" y="5556753"/>
            <a:ext cx="7872125" cy="1014107"/>
          </a:xfrm>
          <a:solidFill>
            <a:schemeClr val="tx1"/>
          </a:solidFill>
        </p:spPr>
        <p:txBody>
          <a:bodyPr>
            <a:normAutofit/>
          </a:bodyPr>
          <a:lstStyle/>
          <a:p>
            <a:pPr algn="l"/>
            <a:r>
              <a:rPr lang="en-US" sz="2200" dirty="0">
                <a:solidFill>
                  <a:schemeClr val="bg1"/>
                </a:solidFill>
              </a:rPr>
              <a:t>Learn core concepts and practical steps in automated testing</a:t>
            </a:r>
          </a:p>
        </p:txBody>
      </p:sp>
    </p:spTree>
    <p:extLst>
      <p:ext uri="{BB962C8B-B14F-4D97-AF65-F5344CB8AC3E}">
        <p14:creationId xmlns:p14="http://schemas.microsoft.com/office/powerpoint/2010/main" val="1565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bg/>
                                          </p:spTgt>
                                        </p:tgtEl>
                                        <p:attrNameLst>
                                          <p:attrName>style.visibility</p:attrName>
                                        </p:attrNameLst>
                                      </p:cBhvr>
                                      <p:to>
                                        <p:strVal val="visible"/>
                                      </p:to>
                                    </p:set>
                                    <p:animEffect transition="in" filter="fade">
                                      <p:cBhvr>
                                        <p:cTn id="10" dur="400"/>
                                        <p:tgtEl>
                                          <p:spTgt spid="3">
                                            <p:bg/>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400"/>
                                        <p:tgtEl>
                                          <p:spTgt spid="3">
                                            <p:txEl>
                                              <p:pRg st="0" end="0"/>
                                            </p:txEl>
                                          </p:spTgt>
                                        </p:tgtEl>
                                      </p:cBhvr>
                                    </p:animEffect>
                                  </p:childTnLst>
                                </p:cTn>
                              </p:par>
                              <p:par>
                                <p:cTn id="16" presetID="42" presetClass="entr" presetSubtype="0" fill="hold" grpId="1" nodeType="withEffect">
                                  <p:stCondLst>
                                    <p:cond delay="250"/>
                                  </p:stCondLst>
                                  <p:iterate type="lt">
                                    <p:tmPct val="10000"/>
                                  </p:iterate>
                                  <p:childTnLst>
                                    <p:set>
                                      <p:cBhvr>
                                        <p:cTn id="17" dur="1" fill="hold">
                                          <p:stCondLst>
                                            <p:cond delay="0"/>
                                          </p:stCondLst>
                                        </p:cTn>
                                        <p:tgtEl>
                                          <p:spTgt spid="3"/>
                                        </p:tgtEl>
                                        <p:attrNameLst>
                                          <p:attrName>style.visibility</p:attrName>
                                        </p:attrNameLst>
                                      </p:cBhvr>
                                      <p:to>
                                        <p:strVal val="visible"/>
                                      </p:to>
                                    </p:set>
                                    <p:animEffect transition="in" filter="fade">
                                      <p:cBhvr>
                                        <p:cTn id="18" dur="250"/>
                                        <p:tgtEl>
                                          <p:spTgt spid="3"/>
                                        </p:tgtEl>
                                      </p:cBhvr>
                                    </p:animEffect>
                                    <p:anim calcmode="lin" valueType="num">
                                      <p:cBhvr>
                                        <p:cTn id="19" dur="250" fill="hold"/>
                                        <p:tgtEl>
                                          <p:spTgt spid="3"/>
                                        </p:tgtEl>
                                        <p:attrNameLst>
                                          <p:attrName>ppt_x</p:attrName>
                                        </p:attrNameLst>
                                      </p:cBhvr>
                                      <p:tavLst>
                                        <p:tav tm="0">
                                          <p:val>
                                            <p:strVal val="#ppt_x"/>
                                          </p:val>
                                        </p:tav>
                                        <p:tav tm="100000">
                                          <p:val>
                                            <p:strVal val="#ppt_x"/>
                                          </p:val>
                                        </p:tav>
                                      </p:tavLst>
                                    </p:anim>
                                    <p:anim calcmode="lin" valueType="num">
                                      <p:cBhvr>
                                        <p:cTn id="20"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P spid="3"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B9D368-33A2-A6CD-3B4B-4C3457025A3B}"/>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sz="2800" b="1" kern="1200" dirty="0">
                <a:solidFill>
                  <a:schemeClr val="tx1"/>
                </a:solidFill>
                <a:latin typeface="+mj-lt"/>
                <a:ea typeface="+mj-ea"/>
                <a:cs typeface="+mj-cs"/>
              </a:rPr>
              <a:t>Implementing Control Structures and Functions in JavaScript</a:t>
            </a:r>
          </a:p>
        </p:txBody>
      </p:sp>
      <p:pic>
        <p:nvPicPr>
          <p:cNvPr id="5" name="Content Placeholder 4" descr="digital technology concept">
            <a:extLst>
              <a:ext uri="{FF2B5EF4-FFF2-40B4-BE49-F238E27FC236}">
                <a16:creationId xmlns:a16="http://schemas.microsoft.com/office/drawing/2014/main" id="{778F5973-F9EB-4A25-8751-1B7B28564147}"/>
              </a:ext>
            </a:extLst>
          </p:cNvPr>
          <p:cNvPicPr>
            <a:picLocks noGrp="1" noChangeAspect="1"/>
          </p:cNvPicPr>
          <p:nvPr>
            <p:ph sz="half" idx="1"/>
          </p:nvPr>
        </p:nvPicPr>
        <p:blipFill>
          <a:blip r:embed="rId3"/>
          <a:srcRect l="37278" r="10447"/>
          <a:stretch>
            <a:fillRect/>
          </a:stretch>
        </p:blipFill>
        <p:spPr>
          <a:xfrm>
            <a:off x="1" y="10"/>
            <a:ext cx="6373368" cy="6857990"/>
          </a:xfrm>
          <a:prstGeom prst="rect">
            <a:avLst/>
          </a:prstGeom>
        </p:spPr>
      </p:pic>
      <p:sp>
        <p:nvSpPr>
          <p:cNvPr id="4" name="Content Placeholder 3">
            <a:extLst>
              <a:ext uri="{FF2B5EF4-FFF2-40B4-BE49-F238E27FC236}">
                <a16:creationId xmlns:a16="http://schemas.microsoft.com/office/drawing/2014/main" id="{29B3D899-8888-1EB8-C43D-7B93D500EE7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Font typeface="Arial" panose="020B0604020202020204" pitchFamily="34" charset="0"/>
              <a:buNone/>
            </a:pPr>
            <a:r>
              <a:rPr lang="en-US" sz="1400" b="1"/>
              <a:t>Control Flow Statements</a:t>
            </a:r>
          </a:p>
          <a:p>
            <a:pPr marL="0" lvl="1" indent="0">
              <a:buFont typeface="Arial" panose="020B0604020202020204" pitchFamily="34" charset="0"/>
              <a:buNone/>
            </a:pPr>
            <a:r>
              <a:rPr lang="en-US" sz="1400"/>
              <a:t>Control flow statements enable decision making and looping to execute code dynamically in JavaScript.</a:t>
            </a:r>
          </a:p>
          <a:p>
            <a:pPr marL="0" indent="0">
              <a:spcBef>
                <a:spcPts val="2500"/>
              </a:spcBef>
              <a:buFont typeface="Arial" panose="020B0604020202020204" pitchFamily="34" charset="0"/>
              <a:buNone/>
            </a:pPr>
            <a:r>
              <a:rPr lang="en-US" sz="1400" b="1"/>
              <a:t>Functions for Reusability</a:t>
            </a:r>
          </a:p>
          <a:p>
            <a:pPr marL="0" lvl="1" indent="0">
              <a:buFont typeface="Arial" panose="020B0604020202020204" pitchFamily="34" charset="0"/>
              <a:buNone/>
            </a:pPr>
            <a:r>
              <a:rPr lang="en-US" sz="1400"/>
              <a:t>Functions allow encapsulating reusable code blocks to improve modularity and maintainability of scripts.</a:t>
            </a:r>
          </a:p>
        </p:txBody>
      </p:sp>
    </p:spTree>
    <p:extLst>
      <p:ext uri="{BB962C8B-B14F-4D97-AF65-F5344CB8AC3E}">
        <p14:creationId xmlns:p14="http://schemas.microsoft.com/office/powerpoint/2010/main" val="2747452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49E8B-24FC-01A2-C81F-C21291D06845}"/>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Working with Arrays, Objects, JSON, and Understanding the DOM</a:t>
            </a:r>
          </a:p>
        </p:txBody>
      </p:sp>
      <p:pic>
        <p:nvPicPr>
          <p:cNvPr id="5" name="Content Placeholder 4" descr="Lines of code">
            <a:extLst>
              <a:ext uri="{FF2B5EF4-FFF2-40B4-BE49-F238E27FC236}">
                <a16:creationId xmlns:a16="http://schemas.microsoft.com/office/drawing/2014/main" id="{447E82FF-BB8A-4DF9-9DF2-4F239600372A}"/>
              </a:ext>
            </a:extLst>
          </p:cNvPr>
          <p:cNvPicPr>
            <a:picLocks noGrp="1" noChangeAspect="1"/>
          </p:cNvPicPr>
          <p:nvPr>
            <p:ph sz="half" idx="1"/>
          </p:nvPr>
        </p:nvPicPr>
        <p:blipFill>
          <a:blip r:embed="rId3"/>
          <a:srcRect l="25588" r="34675"/>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725E1461-7B91-138B-4FF2-74D592AACA3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Font typeface="Arial" panose="020B0604020202020204" pitchFamily="34" charset="0"/>
              <a:buNone/>
            </a:pPr>
            <a:r>
              <a:rPr lang="en-US" sz="1400" b="1"/>
              <a:t>Manipulating Arrays and Objects</a:t>
            </a:r>
          </a:p>
          <a:p>
            <a:pPr marL="0" lvl="1" indent="0">
              <a:buFont typeface="Arial" panose="020B0604020202020204" pitchFamily="34" charset="0"/>
              <a:buNone/>
            </a:pPr>
            <a:r>
              <a:rPr lang="en-US" sz="1400"/>
              <a:t>Learn techniques to efficiently manipulate arrays and objects for dynamic web data handling.</a:t>
            </a:r>
          </a:p>
          <a:p>
            <a:pPr marL="0" indent="0">
              <a:spcBef>
                <a:spcPts val="2500"/>
              </a:spcBef>
              <a:buFont typeface="Arial" panose="020B0604020202020204" pitchFamily="34" charset="0"/>
              <a:buNone/>
            </a:pPr>
            <a:r>
              <a:rPr lang="en-US" sz="1400" b="1"/>
              <a:t>Working with JSON</a:t>
            </a:r>
          </a:p>
          <a:p>
            <a:pPr marL="0" lvl="1" indent="0">
              <a:buFont typeface="Arial" panose="020B0604020202020204" pitchFamily="34" charset="0"/>
              <a:buNone/>
            </a:pPr>
            <a:r>
              <a:rPr lang="en-US" sz="1400"/>
              <a:t>Understand how to parse and generate JSON to exchange data between client and server.</a:t>
            </a:r>
          </a:p>
          <a:p>
            <a:pPr marL="0" indent="0">
              <a:spcBef>
                <a:spcPts val="2500"/>
              </a:spcBef>
              <a:buFont typeface="Arial" panose="020B0604020202020204" pitchFamily="34" charset="0"/>
              <a:buNone/>
            </a:pPr>
            <a:r>
              <a:rPr lang="en-US" sz="1400" b="1"/>
              <a:t>Interacting with the DOM</a:t>
            </a:r>
          </a:p>
          <a:p>
            <a:pPr marL="0" lvl="1" indent="0">
              <a:buFont typeface="Arial" panose="020B0604020202020204" pitchFamily="34" charset="0"/>
              <a:buNone/>
            </a:pPr>
            <a:r>
              <a:rPr lang="en-US" sz="1400"/>
              <a:t>Explore the Document Object Model and how it enables dynamic interaction with webpage elements for testing.</a:t>
            </a:r>
          </a:p>
        </p:txBody>
      </p:sp>
    </p:spTree>
    <p:extLst>
      <p:ext uri="{BB962C8B-B14F-4D97-AF65-F5344CB8AC3E}">
        <p14:creationId xmlns:p14="http://schemas.microsoft.com/office/powerpoint/2010/main" val="1533686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7CA3B97A-8603-0FAC-BB59-1C5372B3ADA5}"/>
              </a:ext>
            </a:extLst>
          </p:cNvPr>
          <p:cNvSpPr>
            <a:spLocks noGrp="1"/>
          </p:cNvSpPr>
          <p:nvPr>
            <p:ph type="ctrTitle"/>
          </p:nvPr>
        </p:nvSpPr>
        <p:spPr>
          <a:xfrm>
            <a:off x="277091" y="1814321"/>
            <a:ext cx="7772400" cy="4560920"/>
          </a:xfrm>
        </p:spPr>
        <p:txBody>
          <a:bodyPr anchor="b">
            <a:normAutofit/>
          </a:bodyPr>
          <a:lstStyle/>
          <a:p>
            <a:pPr algn="l"/>
            <a:r>
              <a:rPr lang="en-US" sz="6300"/>
              <a:t>DOM Manipulation and Advanced JavaScript Concepts</a:t>
            </a:r>
          </a:p>
        </p:txBody>
      </p:sp>
    </p:spTree>
    <p:extLst>
      <p:ext uri="{BB962C8B-B14F-4D97-AF65-F5344CB8AC3E}">
        <p14:creationId xmlns:p14="http://schemas.microsoft.com/office/powerpoint/2010/main" val="27649430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905D5B-81A8-A5BA-F070-2788B26E0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94CE52-6162-3930-3758-8C4CBF2441B4}"/>
              </a:ext>
            </a:extLst>
          </p:cNvPr>
          <p:cNvSpPr>
            <a:spLocks noGrp="1"/>
          </p:cNvSpPr>
          <p:nvPr>
            <p:ph type="title"/>
          </p:nvPr>
        </p:nvSpPr>
        <p:spPr>
          <a:xfrm>
            <a:off x="612648" y="4012141"/>
            <a:ext cx="4781603" cy="2332799"/>
          </a:xfrm>
        </p:spPr>
        <p:txBody>
          <a:bodyPr vert="horz" lIns="91440" tIns="45720" rIns="91440" bIns="45720" rtlCol="0" anchor="t">
            <a:normAutofit/>
          </a:bodyPr>
          <a:lstStyle/>
          <a:p>
            <a:r>
              <a:rPr lang="en-US" sz="3300" b="1" kern="1200" dirty="0">
                <a:solidFill>
                  <a:schemeClr val="tx1"/>
                </a:solidFill>
                <a:latin typeface="+mj-lt"/>
                <a:ea typeface="+mj-ea"/>
                <a:cs typeface="+mj-cs"/>
              </a:rPr>
              <a:t>Exploring DOM Properties, Methods, and the Global Window Object</a:t>
            </a:r>
          </a:p>
        </p:txBody>
      </p:sp>
      <p:pic>
        <p:nvPicPr>
          <p:cNvPr id="5" name="Content Placeholder 4" descr="Social media and people 4K">
            <a:extLst>
              <a:ext uri="{FF2B5EF4-FFF2-40B4-BE49-F238E27FC236}">
                <a16:creationId xmlns:a16="http://schemas.microsoft.com/office/drawing/2014/main" id="{24FEB4C9-BD80-4EB8-8E9D-3385AD393B80}"/>
              </a:ext>
            </a:extLst>
          </p:cNvPr>
          <p:cNvPicPr>
            <a:picLocks noGrp="1" noChangeAspect="1"/>
          </p:cNvPicPr>
          <p:nvPr>
            <p:ph sz="half" idx="1"/>
          </p:nvPr>
        </p:nvPicPr>
        <p:blipFill>
          <a:blip r:embed="rId3"/>
          <a:srcRect r="14624"/>
          <a:stretch>
            <a:fillRect/>
          </a:stretch>
        </p:blipFill>
        <p:spPr>
          <a:xfrm>
            <a:off x="713615" y="681318"/>
            <a:ext cx="4680637" cy="3083858"/>
          </a:xfrm>
          <a:prstGeom prst="rect">
            <a:avLst/>
          </a:prstGeom>
        </p:spPr>
      </p:pic>
      <p:sp>
        <p:nvSpPr>
          <p:cNvPr id="4" name="Content Placeholder 3">
            <a:extLst>
              <a:ext uri="{FF2B5EF4-FFF2-40B4-BE49-F238E27FC236}">
                <a16:creationId xmlns:a16="http://schemas.microsoft.com/office/drawing/2014/main" id="{F9D3BC41-A1B6-CA75-16EA-3409EBE9908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0" y="548639"/>
            <a:ext cx="5548802" cy="5796301"/>
          </a:xfrm>
        </p:spPr>
        <p:txBody>
          <a:bodyPr>
            <a:normAutofit/>
          </a:bodyPr>
          <a:lstStyle/>
          <a:p>
            <a:pPr marL="0" indent="0">
              <a:spcBef>
                <a:spcPts val="2500"/>
              </a:spcBef>
              <a:buFont typeface="Arial" panose="020B0604020202020204" pitchFamily="34" charset="0"/>
              <a:buNone/>
            </a:pPr>
            <a:r>
              <a:rPr lang="en-US" sz="1400" b="1"/>
              <a:t>DOM Properties Overview</a:t>
            </a:r>
          </a:p>
          <a:p>
            <a:pPr marL="0" lvl="1" indent="0">
              <a:buFont typeface="Arial" panose="020B0604020202020204" pitchFamily="34" charset="0"/>
              <a:buNone/>
            </a:pPr>
            <a:r>
              <a:rPr lang="en-US" sz="1400"/>
              <a:t>Understand the essential properties of the Document Object Model that allow dynamic web content manipulation.</a:t>
            </a:r>
          </a:p>
          <a:p>
            <a:pPr marL="0" indent="0">
              <a:spcBef>
                <a:spcPts val="2500"/>
              </a:spcBef>
              <a:buFont typeface="Arial" panose="020B0604020202020204" pitchFamily="34" charset="0"/>
              <a:buNone/>
            </a:pPr>
            <a:r>
              <a:rPr lang="en-US" sz="1400" b="1"/>
              <a:t>DOM Methods</a:t>
            </a:r>
          </a:p>
          <a:p>
            <a:pPr marL="0" lvl="1" indent="0">
              <a:buFont typeface="Arial" panose="020B0604020202020204" pitchFamily="34" charset="0"/>
              <a:buNone/>
            </a:pPr>
            <a:r>
              <a:rPr lang="en-US" sz="1400"/>
              <a:t>Learn about key methods to interact with and modify elements within the DOM effectively.</a:t>
            </a:r>
          </a:p>
          <a:p>
            <a:pPr marL="0" indent="0">
              <a:spcBef>
                <a:spcPts val="2500"/>
              </a:spcBef>
              <a:buFont typeface="Arial" panose="020B0604020202020204" pitchFamily="34" charset="0"/>
              <a:buNone/>
            </a:pPr>
            <a:r>
              <a:rPr lang="en-US" sz="1400" b="1"/>
              <a:t>Global Window Object</a:t>
            </a:r>
          </a:p>
          <a:p>
            <a:pPr marL="0" lvl="1" indent="0">
              <a:buFont typeface="Arial" panose="020B0604020202020204" pitchFamily="34" charset="0"/>
              <a:buNone/>
            </a:pPr>
            <a:r>
              <a:rPr lang="en-US" sz="1400"/>
              <a:t>Explore the global window object as the main interface for browser scripting and environment control.</a:t>
            </a:r>
          </a:p>
        </p:txBody>
      </p:sp>
    </p:spTree>
    <p:extLst>
      <p:ext uri="{BB962C8B-B14F-4D97-AF65-F5344CB8AC3E}">
        <p14:creationId xmlns:p14="http://schemas.microsoft.com/office/powerpoint/2010/main" val="3016610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B79CA-1CB8-A133-67D7-E2B7AC1F9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F03A279A-A4F6-09B3-8261-DCCC94DF88F3}"/>
              </a:ext>
            </a:extLst>
          </p:cNvPr>
          <p:cNvSpPr>
            <a:spLocks noGrp="1"/>
          </p:cNvSpPr>
          <p:nvPr>
            <p:ph type="title"/>
          </p:nvPr>
        </p:nvSpPr>
        <p:spPr>
          <a:xfrm>
            <a:off x="614678" y="1543849"/>
            <a:ext cx="4145582" cy="4638825"/>
          </a:xfrm>
        </p:spPr>
        <p:txBody>
          <a:bodyPr anchor="t">
            <a:normAutofit/>
          </a:bodyPr>
          <a:lstStyle/>
          <a:p>
            <a:r>
              <a:rPr lang="en-US"/>
              <a:t>Programmatic Interaction with DOM Elements</a:t>
            </a:r>
          </a:p>
        </p:txBody>
      </p:sp>
      <p:sp>
        <p:nvSpPr>
          <p:cNvPr id="3" name="Content Placeholder 2">
            <a:extLst>
              <a:ext uri="{FF2B5EF4-FFF2-40B4-BE49-F238E27FC236}">
                <a16:creationId xmlns:a16="http://schemas.microsoft.com/office/drawing/2014/main" id="{802B697F-A215-F9CB-5024-56E1D422E09F}"/>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32120" y="1543849"/>
            <a:ext cx="5681358" cy="4818068"/>
          </a:xfrm>
        </p:spPr>
        <p:txBody>
          <a:bodyPr>
            <a:normAutofit/>
          </a:bodyPr>
          <a:lstStyle/>
          <a:p>
            <a:pPr marL="0" indent="0">
              <a:spcBef>
                <a:spcPts val="2500"/>
              </a:spcBef>
              <a:buFont typeface="Arial" panose="020B0604020202020204" pitchFamily="34" charset="0"/>
              <a:buNone/>
            </a:pPr>
            <a:r>
              <a:rPr lang="en-US" sz="1400" b="1"/>
              <a:t>Accessing DOM Elements</a:t>
            </a:r>
          </a:p>
          <a:p>
            <a:pPr marL="0" lvl="1" indent="0">
              <a:buFont typeface="Arial" panose="020B0604020202020204" pitchFamily="34" charset="0"/>
              <a:buNone/>
            </a:pPr>
            <a:r>
              <a:rPr lang="en-US" sz="1400"/>
              <a:t>Use JavaScript methods like getElementById and querySelector to locate DOM elements efficiently.</a:t>
            </a:r>
          </a:p>
          <a:p>
            <a:pPr marL="0" indent="0">
              <a:spcBef>
                <a:spcPts val="2500"/>
              </a:spcBef>
              <a:buFont typeface="Arial" panose="020B0604020202020204" pitchFamily="34" charset="0"/>
              <a:buNone/>
            </a:pPr>
            <a:r>
              <a:rPr lang="en-US" sz="1400" b="1"/>
              <a:t>Manipulating DOM Elements</a:t>
            </a:r>
          </a:p>
          <a:p>
            <a:pPr marL="0" lvl="1" indent="0">
              <a:buFont typeface="Arial" panose="020B0604020202020204" pitchFamily="34" charset="0"/>
              <a:buNone/>
            </a:pPr>
            <a:r>
              <a:rPr lang="en-US" sz="1400"/>
              <a:t>Modify attributes, content, and styles of DOM elements dynamically using JavaScript for testing purposes.</a:t>
            </a:r>
          </a:p>
          <a:p>
            <a:pPr marL="0" indent="0">
              <a:spcBef>
                <a:spcPts val="2500"/>
              </a:spcBef>
              <a:buFont typeface="Arial" panose="020B0604020202020204" pitchFamily="34" charset="0"/>
              <a:buNone/>
            </a:pPr>
            <a:r>
              <a:rPr lang="en-US" sz="1400" b="1"/>
              <a:t>Automated Test Creation</a:t>
            </a:r>
          </a:p>
          <a:p>
            <a:pPr marL="0" lvl="1" indent="0">
              <a:buFont typeface="Arial" panose="020B0604020202020204" pitchFamily="34" charset="0"/>
              <a:buNone/>
            </a:pPr>
            <a:r>
              <a:rPr lang="en-US" sz="1400"/>
              <a:t>Programmatic DOM interaction enables creation of robust automated tests for web applications.</a:t>
            </a:r>
          </a:p>
        </p:txBody>
      </p:sp>
    </p:spTree>
    <p:extLst>
      <p:ext uri="{BB962C8B-B14F-4D97-AF65-F5344CB8AC3E}">
        <p14:creationId xmlns:p14="http://schemas.microsoft.com/office/powerpoint/2010/main" val="1091187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905D5B-81A8-A5BA-F070-2788B26E0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C461F-58F9-DE25-297C-6C5DD34CCE89}"/>
              </a:ext>
            </a:extLst>
          </p:cNvPr>
          <p:cNvSpPr>
            <a:spLocks noGrp="1"/>
          </p:cNvSpPr>
          <p:nvPr>
            <p:ph type="title"/>
          </p:nvPr>
        </p:nvSpPr>
        <p:spPr>
          <a:xfrm>
            <a:off x="612648" y="4012141"/>
            <a:ext cx="4781603" cy="2332799"/>
          </a:xfrm>
        </p:spPr>
        <p:txBody>
          <a:bodyPr vert="horz" lIns="91440" tIns="45720" rIns="91440" bIns="45720" rtlCol="0" anchor="t">
            <a:normAutofit/>
          </a:bodyPr>
          <a:lstStyle/>
          <a:p>
            <a:r>
              <a:rPr lang="en-US" b="1" kern="1200" dirty="0">
                <a:solidFill>
                  <a:schemeClr val="tx1"/>
                </a:solidFill>
                <a:latin typeface="+mj-lt"/>
                <a:ea typeface="+mj-ea"/>
                <a:cs typeface="+mj-cs"/>
              </a:rPr>
              <a:t>Deep Dive Into DOM Structures and Event Handling</a:t>
            </a:r>
          </a:p>
        </p:txBody>
      </p:sp>
      <p:pic>
        <p:nvPicPr>
          <p:cNvPr id="5" name="Content Placeholder 4" descr="Teamwork organization group organization hierarchy">
            <a:extLst>
              <a:ext uri="{FF2B5EF4-FFF2-40B4-BE49-F238E27FC236}">
                <a16:creationId xmlns:a16="http://schemas.microsoft.com/office/drawing/2014/main" id="{3837609A-504E-452B-8E34-ED3E1A3A7748}"/>
              </a:ext>
            </a:extLst>
          </p:cNvPr>
          <p:cNvPicPr>
            <a:picLocks noGrp="1" noChangeAspect="1"/>
          </p:cNvPicPr>
          <p:nvPr>
            <p:ph sz="half" idx="1"/>
          </p:nvPr>
        </p:nvPicPr>
        <p:blipFill>
          <a:blip r:embed="rId3"/>
          <a:srcRect t="1295" r="3" b="3"/>
          <a:stretch>
            <a:fillRect/>
          </a:stretch>
        </p:blipFill>
        <p:spPr>
          <a:xfrm>
            <a:off x="713615" y="681318"/>
            <a:ext cx="4680637" cy="3083858"/>
          </a:xfrm>
          <a:prstGeom prst="rect">
            <a:avLst/>
          </a:prstGeom>
        </p:spPr>
      </p:pic>
      <p:sp>
        <p:nvSpPr>
          <p:cNvPr id="4" name="Content Placeholder 3">
            <a:extLst>
              <a:ext uri="{FF2B5EF4-FFF2-40B4-BE49-F238E27FC236}">
                <a16:creationId xmlns:a16="http://schemas.microsoft.com/office/drawing/2014/main" id="{1A19ABDD-CBC3-2434-08F3-2D2F730A6EC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0" y="548639"/>
            <a:ext cx="5548802" cy="5796301"/>
          </a:xfrm>
        </p:spPr>
        <p:txBody>
          <a:bodyPr>
            <a:normAutofit/>
          </a:bodyPr>
          <a:lstStyle/>
          <a:p>
            <a:pPr marL="0" indent="0">
              <a:spcBef>
                <a:spcPts val="2500"/>
              </a:spcBef>
              <a:buFont typeface="Arial" panose="020B0604020202020204" pitchFamily="34" charset="0"/>
              <a:buNone/>
            </a:pPr>
            <a:r>
              <a:rPr lang="en-US" sz="1400" b="1"/>
              <a:t>DOM Hierarchies</a:t>
            </a:r>
          </a:p>
          <a:p>
            <a:pPr marL="0" lvl="1" indent="0">
              <a:buFont typeface="Arial" panose="020B0604020202020204" pitchFamily="34" charset="0"/>
              <a:buNone/>
            </a:pPr>
            <a:r>
              <a:rPr lang="en-US" sz="1400"/>
              <a:t>Explore the nested structure of Document Object Model elements in web pages for better manipulation.</a:t>
            </a:r>
          </a:p>
          <a:p>
            <a:pPr marL="0" indent="0">
              <a:spcBef>
                <a:spcPts val="2500"/>
              </a:spcBef>
              <a:buFont typeface="Arial" panose="020B0604020202020204" pitchFamily="34" charset="0"/>
              <a:buNone/>
            </a:pPr>
            <a:r>
              <a:rPr lang="en-US" sz="1400" b="1"/>
              <a:t>Event Handling Basics</a:t>
            </a:r>
          </a:p>
          <a:p>
            <a:pPr marL="0" lvl="1" indent="0">
              <a:buFont typeface="Arial" panose="020B0604020202020204" pitchFamily="34" charset="0"/>
              <a:buNone/>
            </a:pPr>
            <a:r>
              <a:rPr lang="en-US" sz="1400"/>
              <a:t>Learn how events propagate and are handled in web browsers to manage user interactions effectively.</a:t>
            </a:r>
          </a:p>
          <a:p>
            <a:pPr marL="0" indent="0">
              <a:spcBef>
                <a:spcPts val="2500"/>
              </a:spcBef>
              <a:buFont typeface="Arial" panose="020B0604020202020204" pitchFamily="34" charset="0"/>
              <a:buNone/>
            </a:pPr>
            <a:r>
              <a:rPr lang="en-US" sz="1400" b="1"/>
              <a:t>Testing Interactive Features</a:t>
            </a:r>
          </a:p>
          <a:p>
            <a:pPr marL="0" lvl="1" indent="0">
              <a:buFont typeface="Arial" panose="020B0604020202020204" pitchFamily="34" charset="0"/>
              <a:buNone/>
            </a:pPr>
            <a:r>
              <a:rPr lang="en-US" sz="1400"/>
              <a:t>Understand event-driven testing approaches to verify functionality of interactive web applications.</a:t>
            </a:r>
          </a:p>
        </p:txBody>
      </p:sp>
    </p:spTree>
    <p:extLst>
      <p:ext uri="{BB962C8B-B14F-4D97-AF65-F5344CB8AC3E}">
        <p14:creationId xmlns:p14="http://schemas.microsoft.com/office/powerpoint/2010/main" val="2220456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C3CF7A45-BE59-24AA-151E-51B733C00535}"/>
              </a:ext>
            </a:extLst>
          </p:cNvPr>
          <p:cNvSpPr>
            <a:spLocks noGrp="1"/>
          </p:cNvSpPr>
          <p:nvPr>
            <p:ph type="ctrTitle"/>
          </p:nvPr>
        </p:nvSpPr>
        <p:spPr>
          <a:xfrm>
            <a:off x="277091" y="1814321"/>
            <a:ext cx="7772400" cy="4560920"/>
          </a:xfrm>
        </p:spPr>
        <p:txBody>
          <a:bodyPr anchor="b">
            <a:normAutofit/>
          </a:bodyPr>
          <a:lstStyle/>
          <a:p>
            <a:pPr algn="l"/>
            <a:r>
              <a:rPr lang="en-US" sz="6800"/>
              <a:t>Getting Started with Cypress: Installation and Basic Operations</a:t>
            </a:r>
          </a:p>
        </p:txBody>
      </p:sp>
    </p:spTree>
    <p:extLst>
      <p:ext uri="{BB962C8B-B14F-4D97-AF65-F5344CB8AC3E}">
        <p14:creationId xmlns:p14="http://schemas.microsoft.com/office/powerpoint/2010/main" val="21330389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2FEE29-C008-9D93-DA92-CBAF647F7186}"/>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sz="3300" b="1" kern="1200" dirty="0">
                <a:solidFill>
                  <a:schemeClr val="tx1"/>
                </a:solidFill>
                <a:latin typeface="+mj-lt"/>
                <a:ea typeface="+mj-ea"/>
                <a:cs typeface="+mj-cs"/>
              </a:rPr>
              <a:t>Installing and Configuring Cypress</a:t>
            </a:r>
          </a:p>
        </p:txBody>
      </p:sp>
      <p:pic>
        <p:nvPicPr>
          <p:cNvPr id="5" name="Content Placeholder 4" descr="Computer script on a screen">
            <a:extLst>
              <a:ext uri="{FF2B5EF4-FFF2-40B4-BE49-F238E27FC236}">
                <a16:creationId xmlns:a16="http://schemas.microsoft.com/office/drawing/2014/main" id="{B7029DF6-65A0-4D88-A601-C34A147FE662}"/>
              </a:ext>
            </a:extLst>
          </p:cNvPr>
          <p:cNvPicPr>
            <a:picLocks noGrp="1" noChangeAspect="1"/>
          </p:cNvPicPr>
          <p:nvPr>
            <p:ph sz="half" idx="1"/>
          </p:nvPr>
        </p:nvPicPr>
        <p:blipFill>
          <a:blip r:embed="rId3"/>
          <a:srcRect r="37966" b="-1"/>
          <a:stretch>
            <a:fillRect/>
          </a:stretch>
        </p:blipFill>
        <p:spPr>
          <a:xfrm>
            <a:off x="1" y="10"/>
            <a:ext cx="6373368" cy="6857990"/>
          </a:xfrm>
          <a:prstGeom prst="rect">
            <a:avLst/>
          </a:prstGeom>
        </p:spPr>
      </p:pic>
      <p:sp>
        <p:nvSpPr>
          <p:cNvPr id="4" name="Content Placeholder 3">
            <a:extLst>
              <a:ext uri="{FF2B5EF4-FFF2-40B4-BE49-F238E27FC236}">
                <a16:creationId xmlns:a16="http://schemas.microsoft.com/office/drawing/2014/main" id="{E86A07BD-4F53-96CB-C4D9-B9FAF076539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Font typeface="Arial" panose="020B0604020202020204" pitchFamily="34" charset="0"/>
              <a:buNone/>
            </a:pPr>
            <a:r>
              <a:rPr lang="en-US" sz="1400" b="1"/>
              <a:t>Cypress Installation</a:t>
            </a:r>
          </a:p>
          <a:p>
            <a:pPr marL="0" lvl="1" indent="0">
              <a:buFont typeface="Arial" panose="020B0604020202020204" pitchFamily="34" charset="0"/>
              <a:buNone/>
            </a:pPr>
            <a:r>
              <a:rPr lang="en-US" sz="1400"/>
              <a:t>Guide to installing Cypress using package managers like npm or yarn to set up the testing framework.</a:t>
            </a:r>
          </a:p>
          <a:p>
            <a:pPr marL="0" indent="0">
              <a:spcBef>
                <a:spcPts val="2500"/>
              </a:spcBef>
              <a:buFont typeface="Arial" panose="020B0604020202020204" pitchFamily="34" charset="0"/>
              <a:buNone/>
            </a:pPr>
            <a:r>
              <a:rPr lang="en-US" sz="1400" b="1"/>
              <a:t>Initial Configuration</a:t>
            </a:r>
          </a:p>
          <a:p>
            <a:pPr marL="0" lvl="1" indent="0">
              <a:buFont typeface="Arial" panose="020B0604020202020204" pitchFamily="34" charset="0"/>
              <a:buNone/>
            </a:pPr>
            <a:r>
              <a:rPr lang="en-US" sz="1400"/>
              <a:t>Instructions on configuring Cypress settings to enable smooth test writing and execution.</a:t>
            </a:r>
          </a:p>
        </p:txBody>
      </p:sp>
    </p:spTree>
    <p:extLst>
      <p:ext uri="{BB962C8B-B14F-4D97-AF65-F5344CB8AC3E}">
        <p14:creationId xmlns:p14="http://schemas.microsoft.com/office/powerpoint/2010/main" val="405262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5B1774-69C0-BF64-045D-1A8D902D7A3E}"/>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sz="3100" b="1" kern="1200" dirty="0">
                <a:solidFill>
                  <a:schemeClr val="tx1"/>
                </a:solidFill>
                <a:latin typeface="+mj-lt"/>
                <a:ea typeface="+mj-ea"/>
                <a:cs typeface="+mj-cs"/>
              </a:rPr>
              <a:t>Interacting with Web Elements and Handling User Inputs</a:t>
            </a:r>
          </a:p>
        </p:txBody>
      </p:sp>
      <p:pic>
        <p:nvPicPr>
          <p:cNvPr id="5" name="Content Placeholder 4" descr="Close-up of a human hand using futuristic user interface on metaverse">
            <a:extLst>
              <a:ext uri="{FF2B5EF4-FFF2-40B4-BE49-F238E27FC236}">
                <a16:creationId xmlns:a16="http://schemas.microsoft.com/office/drawing/2014/main" id="{6AC422A8-74E6-4791-B761-A72AA9659CBE}"/>
              </a:ext>
            </a:extLst>
          </p:cNvPr>
          <p:cNvPicPr>
            <a:picLocks noGrp="1" noChangeAspect="1"/>
          </p:cNvPicPr>
          <p:nvPr>
            <p:ph sz="half" idx="1"/>
          </p:nvPr>
        </p:nvPicPr>
        <p:blipFill>
          <a:blip r:embed="rId3"/>
          <a:srcRect l="11102" r="26864" b="-1"/>
          <a:stretch>
            <a:fillRect/>
          </a:stretch>
        </p:blipFill>
        <p:spPr>
          <a:xfrm>
            <a:off x="1" y="10"/>
            <a:ext cx="6373368" cy="6857990"/>
          </a:xfrm>
          <a:prstGeom prst="rect">
            <a:avLst/>
          </a:prstGeom>
        </p:spPr>
      </p:pic>
      <p:sp>
        <p:nvSpPr>
          <p:cNvPr id="4" name="Content Placeholder 3">
            <a:extLst>
              <a:ext uri="{FF2B5EF4-FFF2-40B4-BE49-F238E27FC236}">
                <a16:creationId xmlns:a16="http://schemas.microsoft.com/office/drawing/2014/main" id="{4492788A-0B8F-4B96-FD4F-99FA0FD527A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Font typeface="Arial" panose="020B0604020202020204" pitchFamily="34" charset="0"/>
              <a:buNone/>
            </a:pPr>
            <a:r>
              <a:rPr lang="en-US" sz="1400" b="1"/>
              <a:t>Selecting Web Elements</a:t>
            </a:r>
          </a:p>
          <a:p>
            <a:pPr marL="0" lvl="1" indent="0">
              <a:buFont typeface="Arial" panose="020B0604020202020204" pitchFamily="34" charset="0"/>
              <a:buNone/>
            </a:pPr>
            <a:r>
              <a:rPr lang="en-US" sz="1400"/>
              <a:t>Master techniques for identifying and selecting buttons, input fields, and other elements on a webpage.</a:t>
            </a:r>
          </a:p>
          <a:p>
            <a:pPr marL="0" indent="0">
              <a:spcBef>
                <a:spcPts val="2500"/>
              </a:spcBef>
              <a:buFont typeface="Arial" panose="020B0604020202020204" pitchFamily="34" charset="0"/>
              <a:buNone/>
            </a:pPr>
            <a:r>
              <a:rPr lang="en-US" sz="1400" b="1"/>
              <a:t>Simulating User Actions</a:t>
            </a:r>
          </a:p>
          <a:p>
            <a:pPr marL="0" lvl="1" indent="0">
              <a:buFont typeface="Arial" panose="020B0604020202020204" pitchFamily="34" charset="0"/>
              <a:buNone/>
            </a:pPr>
            <a:r>
              <a:rPr lang="en-US" sz="1400"/>
              <a:t>Learn how to simulate clicks, text entry, and other user interactions effectively.</a:t>
            </a:r>
          </a:p>
        </p:txBody>
      </p:sp>
    </p:spTree>
    <p:extLst>
      <p:ext uri="{BB962C8B-B14F-4D97-AF65-F5344CB8AC3E}">
        <p14:creationId xmlns:p14="http://schemas.microsoft.com/office/powerpoint/2010/main" val="278396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034DBB-49EF-BA39-4A5C-CC4DC1C2C033}"/>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sz="3300" b="1" kern="1200" dirty="0">
                <a:solidFill>
                  <a:schemeClr val="tx1"/>
                </a:solidFill>
                <a:latin typeface="+mj-lt"/>
                <a:ea typeface="+mj-ea"/>
                <a:cs typeface="+mj-cs"/>
              </a:rPr>
              <a:t>Writing Basic Assertions and Validations</a:t>
            </a:r>
          </a:p>
        </p:txBody>
      </p:sp>
      <p:pic>
        <p:nvPicPr>
          <p:cNvPr id="5" name="Content Placeholder 4" descr="4K Resolution">
            <a:extLst>
              <a:ext uri="{FF2B5EF4-FFF2-40B4-BE49-F238E27FC236}">
                <a16:creationId xmlns:a16="http://schemas.microsoft.com/office/drawing/2014/main" id="{690C7CC9-C5EF-4755-B0C8-A38698547B19}"/>
              </a:ext>
            </a:extLst>
          </p:cNvPr>
          <p:cNvPicPr>
            <a:picLocks noGrp="1" noChangeAspect="1"/>
          </p:cNvPicPr>
          <p:nvPr>
            <p:ph sz="half" idx="1"/>
          </p:nvPr>
        </p:nvPicPr>
        <p:blipFill>
          <a:blip r:embed="rId3"/>
          <a:srcRect l="23670" r="24055"/>
          <a:stretch>
            <a:fillRect/>
          </a:stretch>
        </p:blipFill>
        <p:spPr>
          <a:xfrm>
            <a:off x="1" y="10"/>
            <a:ext cx="6373368" cy="6857990"/>
          </a:xfrm>
          <a:prstGeom prst="rect">
            <a:avLst/>
          </a:prstGeom>
        </p:spPr>
      </p:pic>
      <p:sp>
        <p:nvSpPr>
          <p:cNvPr id="4" name="Content Placeholder 3">
            <a:extLst>
              <a:ext uri="{FF2B5EF4-FFF2-40B4-BE49-F238E27FC236}">
                <a16:creationId xmlns:a16="http://schemas.microsoft.com/office/drawing/2014/main" id="{A0835647-ED7D-6E9C-0CBA-345094690BB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Font typeface="Arial" panose="020B0604020202020204" pitchFamily="34" charset="0"/>
              <a:buNone/>
            </a:pPr>
            <a:r>
              <a:rPr lang="en-US" sz="1400" b="1"/>
              <a:t>Purpose of Assertions</a:t>
            </a:r>
          </a:p>
          <a:p>
            <a:pPr marL="0" lvl="1" indent="0">
              <a:buFont typeface="Arial" panose="020B0604020202020204" pitchFamily="34" charset="0"/>
              <a:buNone/>
            </a:pPr>
            <a:r>
              <a:rPr lang="en-US" sz="1400"/>
              <a:t>Assertions check if web elements meet expected conditions during automated tests for reliable results.</a:t>
            </a:r>
          </a:p>
          <a:p>
            <a:pPr marL="0" indent="0">
              <a:spcBef>
                <a:spcPts val="2500"/>
              </a:spcBef>
              <a:buFont typeface="Arial" panose="020B0604020202020204" pitchFamily="34" charset="0"/>
              <a:buNone/>
            </a:pPr>
            <a:r>
              <a:rPr lang="en-US" sz="1400" b="1"/>
              <a:t>Validations in Cypress</a:t>
            </a:r>
          </a:p>
          <a:p>
            <a:pPr marL="0" lvl="1" indent="0">
              <a:buFont typeface="Arial" panose="020B0604020202020204" pitchFamily="34" charset="0"/>
              <a:buNone/>
            </a:pPr>
            <a:r>
              <a:rPr lang="en-US" sz="1400"/>
              <a:t>Validations ensure web pages behave correctly by confirming outputs and user interactions in tests.</a:t>
            </a:r>
          </a:p>
        </p:txBody>
      </p:sp>
    </p:spTree>
    <p:extLst>
      <p:ext uri="{BB962C8B-B14F-4D97-AF65-F5344CB8AC3E}">
        <p14:creationId xmlns:p14="http://schemas.microsoft.com/office/powerpoint/2010/main" val="1644827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2EC262-C1B2-DDE1-5180-393858CE7CB5}"/>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b="1" kern="1200" dirty="0">
                <a:solidFill>
                  <a:schemeClr val="tx1"/>
                </a:solidFill>
                <a:latin typeface="+mj-lt"/>
                <a:ea typeface="+mj-ea"/>
                <a:cs typeface="+mj-cs"/>
              </a:rPr>
              <a:t>Course Topics Overview</a:t>
            </a:r>
          </a:p>
        </p:txBody>
      </p:sp>
      <p:sp>
        <p:nvSpPr>
          <p:cNvPr id="4" name="Content Placeholder 3">
            <a:extLst>
              <a:ext uri="{FF2B5EF4-FFF2-40B4-BE49-F238E27FC236}">
                <a16:creationId xmlns:a16="http://schemas.microsoft.com/office/drawing/2014/main" id="{5998E407-C189-7CE3-1FCF-F173F9A3F715}"/>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612647" y="2212848"/>
            <a:ext cx="4361687" cy="4096512"/>
          </a:xfrm>
        </p:spPr>
        <p:txBody>
          <a:bodyPr vert="horz" lIns="91440" tIns="45720" rIns="91440" bIns="45720" rtlCol="0">
            <a:normAutofit/>
          </a:bodyPr>
          <a:lstStyle/>
          <a:p>
            <a:pPr>
              <a:lnSpc>
                <a:spcPct val="110000"/>
              </a:lnSpc>
            </a:pPr>
            <a:r>
              <a:rPr lang="en-US" sz="1400" dirty="0"/>
              <a:t>Course Introduction and Node.js Foundations</a:t>
            </a:r>
          </a:p>
          <a:p>
            <a:pPr>
              <a:lnSpc>
                <a:spcPct val="110000"/>
              </a:lnSpc>
            </a:pPr>
            <a:r>
              <a:rPr lang="en-US" sz="1400" dirty="0"/>
              <a:t>Essential JavaScript Skills for Test Automation</a:t>
            </a:r>
          </a:p>
          <a:p>
            <a:pPr>
              <a:lnSpc>
                <a:spcPct val="110000"/>
              </a:lnSpc>
            </a:pPr>
            <a:r>
              <a:rPr lang="en-US" sz="1400" dirty="0"/>
              <a:t>DOM Manipulation and Advanced JavaScript Concepts</a:t>
            </a:r>
          </a:p>
          <a:p>
            <a:pPr>
              <a:lnSpc>
                <a:spcPct val="110000"/>
              </a:lnSpc>
            </a:pPr>
            <a:r>
              <a:rPr lang="en-US" sz="1400" dirty="0"/>
              <a:t>Getting Started with Cypress: Installation and Basic Operations</a:t>
            </a:r>
          </a:p>
          <a:p>
            <a:pPr>
              <a:lnSpc>
                <a:spcPct val="110000"/>
              </a:lnSpc>
            </a:pPr>
            <a:r>
              <a:rPr lang="en-US" sz="1400" dirty="0"/>
              <a:t>Test Data Management and Suite Structuring</a:t>
            </a:r>
          </a:p>
          <a:p>
            <a:pPr>
              <a:lnSpc>
                <a:spcPct val="110000"/>
              </a:lnSpc>
            </a:pPr>
            <a:r>
              <a:rPr lang="en-US" sz="1400" dirty="0"/>
              <a:t>Advanced Cypress Features and Ecosystem</a:t>
            </a:r>
          </a:p>
          <a:p>
            <a:pPr>
              <a:lnSpc>
                <a:spcPct val="110000"/>
              </a:lnSpc>
            </a:pPr>
            <a:r>
              <a:rPr lang="en-US" sz="1400" dirty="0"/>
              <a:t>POM Design pattern and Best practices</a:t>
            </a:r>
          </a:p>
          <a:p>
            <a:pPr>
              <a:lnSpc>
                <a:spcPct val="110000"/>
              </a:lnSpc>
            </a:pPr>
            <a:r>
              <a:rPr lang="en-US" sz="1400" dirty="0"/>
              <a:t>Extending Cypress and Modern Testing Practices</a:t>
            </a:r>
          </a:p>
          <a:p>
            <a:pPr>
              <a:lnSpc>
                <a:spcPct val="110000"/>
              </a:lnSpc>
            </a:pPr>
            <a:r>
              <a:rPr lang="en-US" sz="1400" dirty="0"/>
              <a:t>CICD and Cypress Dashboard</a:t>
            </a:r>
          </a:p>
        </p:txBody>
      </p:sp>
      <p:pic>
        <p:nvPicPr>
          <p:cNvPr id="5" name="Content Placeholder 4" descr="Shot of young woman programming at her home office.">
            <a:extLst>
              <a:ext uri="{FF2B5EF4-FFF2-40B4-BE49-F238E27FC236}">
                <a16:creationId xmlns:a16="http://schemas.microsoft.com/office/drawing/2014/main" id="{EE9BA77E-61B1-456D-B461-70E42BB6713C}"/>
              </a:ext>
            </a:extLst>
          </p:cNvPr>
          <p:cNvPicPr>
            <a:picLocks noGrp="1" noChangeAspect="1"/>
          </p:cNvPicPr>
          <p:nvPr>
            <p:ph sz="half" idx="1"/>
          </p:nvPr>
        </p:nvPicPr>
        <p:blipFill>
          <a:blip r:embed="rId3"/>
          <a:srcRect l="16331" r="21635" b="-2"/>
          <a:stretch>
            <a:fillRect/>
          </a:stretch>
        </p:blipFill>
        <p:spPr>
          <a:xfrm>
            <a:off x="5818632" y="-1"/>
            <a:ext cx="6373368" cy="6858001"/>
          </a:xfrm>
          <a:prstGeom prst="rect">
            <a:avLst/>
          </a:prstGeom>
        </p:spPr>
      </p:pic>
    </p:spTree>
    <p:extLst>
      <p:ext uri="{BB962C8B-B14F-4D97-AF65-F5344CB8AC3E}">
        <p14:creationId xmlns:p14="http://schemas.microsoft.com/office/powerpoint/2010/main" val="25722420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32D6AC2C-BDF4-86C8-2B72-5AE5F28BDE7F}"/>
              </a:ext>
            </a:extLst>
          </p:cNvPr>
          <p:cNvSpPr>
            <a:spLocks noGrp="1"/>
          </p:cNvSpPr>
          <p:nvPr>
            <p:ph type="ctrTitle"/>
          </p:nvPr>
        </p:nvSpPr>
        <p:spPr>
          <a:xfrm>
            <a:off x="277091" y="1814321"/>
            <a:ext cx="7772400" cy="4560920"/>
          </a:xfrm>
        </p:spPr>
        <p:txBody>
          <a:bodyPr anchor="b">
            <a:normAutofit/>
          </a:bodyPr>
          <a:lstStyle/>
          <a:p>
            <a:pPr algn="l"/>
            <a:r>
              <a:rPr lang="en-US" sz="7400"/>
              <a:t>Test Data Management and Suite Structuring</a:t>
            </a:r>
          </a:p>
        </p:txBody>
      </p:sp>
    </p:spTree>
    <p:extLst>
      <p:ext uri="{BB962C8B-B14F-4D97-AF65-F5344CB8AC3E}">
        <p14:creationId xmlns:p14="http://schemas.microsoft.com/office/powerpoint/2010/main" val="36867602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29D627-656A-0936-CEFF-1D3467C7A98A}"/>
              </a:ext>
            </a:extLst>
          </p:cNvPr>
          <p:cNvSpPr>
            <a:spLocks noGrp="1"/>
          </p:cNvSpPr>
          <p:nvPr>
            <p:ph type="title"/>
          </p:nvPr>
        </p:nvSpPr>
        <p:spPr>
          <a:xfrm>
            <a:off x="612648" y="1114923"/>
            <a:ext cx="4621553" cy="1360728"/>
          </a:xfrm>
        </p:spPr>
        <p:txBody>
          <a:bodyPr vert="horz" lIns="91440" tIns="45720" rIns="91440" bIns="45720" rtlCol="0" anchor="b">
            <a:normAutofit/>
          </a:bodyPr>
          <a:lstStyle/>
          <a:p>
            <a:r>
              <a:rPr lang="en-US" sz="3300" b="1" kern="1200">
                <a:solidFill>
                  <a:schemeClr val="tx1"/>
                </a:solidFill>
                <a:latin typeface="+mj-lt"/>
                <a:ea typeface="+mj-ea"/>
                <a:cs typeface="+mj-cs"/>
              </a:rPr>
              <a:t>Utilizing Fixtures and Managing Test Data</a:t>
            </a:r>
          </a:p>
        </p:txBody>
      </p:sp>
      <p:sp>
        <p:nvSpPr>
          <p:cNvPr id="4" name="Content Placeholder 3">
            <a:extLst>
              <a:ext uri="{FF2B5EF4-FFF2-40B4-BE49-F238E27FC236}">
                <a16:creationId xmlns:a16="http://schemas.microsoft.com/office/drawing/2014/main" id="{9BE8A66E-04DD-C8BF-D0BC-75015F3B71A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584058"/>
            <a:ext cx="4621553" cy="3159018"/>
          </a:xfrm>
        </p:spPr>
        <p:txBody>
          <a:bodyPr>
            <a:normAutofit/>
          </a:bodyPr>
          <a:lstStyle/>
          <a:p>
            <a:pPr marL="0" indent="0">
              <a:spcBef>
                <a:spcPts val="2500"/>
              </a:spcBef>
              <a:buFont typeface="Arial" panose="020B0604020202020204" pitchFamily="34" charset="0"/>
              <a:buNone/>
            </a:pPr>
            <a:r>
              <a:rPr lang="en-US" sz="1300" b="1"/>
              <a:t>Purpose of Fixtures</a:t>
            </a:r>
          </a:p>
          <a:p>
            <a:pPr marL="0" lvl="1" indent="0">
              <a:buFont typeface="Arial" panose="020B0604020202020204" pitchFamily="34" charset="0"/>
              <a:buNone/>
            </a:pPr>
            <a:r>
              <a:rPr lang="en-US" sz="1300"/>
              <a:t>Fixtures help in organizing test data systematically to improve test consistency and efficiency.</a:t>
            </a:r>
          </a:p>
          <a:p>
            <a:pPr marL="0" indent="0">
              <a:spcBef>
                <a:spcPts val="2500"/>
              </a:spcBef>
              <a:buFont typeface="Arial" panose="020B0604020202020204" pitchFamily="34" charset="0"/>
              <a:buNone/>
            </a:pPr>
            <a:r>
              <a:rPr lang="en-US" sz="1300" b="1"/>
              <a:t>Reusing Test Data</a:t>
            </a:r>
          </a:p>
          <a:p>
            <a:pPr marL="0" lvl="1" indent="0">
              <a:buFont typeface="Arial" panose="020B0604020202020204" pitchFamily="34" charset="0"/>
              <a:buNone/>
            </a:pPr>
            <a:r>
              <a:rPr lang="en-US" sz="1300"/>
              <a:t>Using fixtures allows reuse of the same data across multiple tests, reducing redundancy.</a:t>
            </a:r>
          </a:p>
          <a:p>
            <a:pPr marL="0" indent="0">
              <a:spcBef>
                <a:spcPts val="2500"/>
              </a:spcBef>
              <a:buFont typeface="Arial" panose="020B0604020202020204" pitchFamily="34" charset="0"/>
              <a:buNone/>
            </a:pPr>
            <a:r>
              <a:rPr lang="en-US" sz="1300" b="1"/>
              <a:t>Efficient Test Management</a:t>
            </a:r>
          </a:p>
          <a:p>
            <a:pPr marL="0" lvl="1" indent="0">
              <a:buFont typeface="Arial" panose="020B0604020202020204" pitchFamily="34" charset="0"/>
              <a:buNone/>
            </a:pPr>
            <a:r>
              <a:rPr lang="en-US" sz="1300"/>
              <a:t>Proper test data management through fixtures streamlines testing processes and enhances reliability.</a:t>
            </a:r>
          </a:p>
        </p:txBody>
      </p:sp>
      <p:pic>
        <p:nvPicPr>
          <p:cNvPr id="5" name="Content Placeholder 4" descr="Network connection">
            <a:extLst>
              <a:ext uri="{FF2B5EF4-FFF2-40B4-BE49-F238E27FC236}">
                <a16:creationId xmlns:a16="http://schemas.microsoft.com/office/drawing/2014/main" id="{252334F6-1475-4275-A019-A0BB2451C240}"/>
              </a:ext>
            </a:extLst>
          </p:cNvPr>
          <p:cNvPicPr>
            <a:picLocks noGrp="1" noChangeAspect="1"/>
          </p:cNvPicPr>
          <p:nvPr>
            <p:ph sz="half" idx="1"/>
          </p:nvPr>
        </p:nvPicPr>
        <p:blipFill>
          <a:blip r:embed="rId3"/>
          <a:stretch>
            <a:fillRect/>
          </a:stretch>
        </p:blipFill>
        <p:spPr>
          <a:xfrm>
            <a:off x="5691261" y="1787124"/>
            <a:ext cx="5837780" cy="3283751"/>
          </a:xfrm>
          <a:prstGeom prst="rect">
            <a:avLst/>
          </a:prstGeom>
        </p:spPr>
      </p:pic>
    </p:spTree>
    <p:extLst>
      <p:ext uri="{BB962C8B-B14F-4D97-AF65-F5344CB8AC3E}">
        <p14:creationId xmlns:p14="http://schemas.microsoft.com/office/powerpoint/2010/main" val="1591047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3D9355-CD89-3E26-A005-FDB7D3528BCC}"/>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Structuring Test Suites and Test Cases</a:t>
            </a:r>
          </a:p>
        </p:txBody>
      </p:sp>
      <p:sp>
        <p:nvSpPr>
          <p:cNvPr id="4" name="Content Placeholder 3">
            <a:extLst>
              <a:ext uri="{FF2B5EF4-FFF2-40B4-BE49-F238E27FC236}">
                <a16:creationId xmlns:a16="http://schemas.microsoft.com/office/drawing/2014/main" id="{B7CFB354-D11D-094F-E109-E2A725024AE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Logical Organization</a:t>
            </a:r>
          </a:p>
          <a:p>
            <a:pPr marL="0" lvl="1" indent="0">
              <a:buFont typeface="Arial" panose="020B0604020202020204" pitchFamily="34" charset="0"/>
              <a:buNone/>
            </a:pPr>
            <a:r>
              <a:rPr lang="en-US" sz="1400"/>
              <a:t>Grouping tests into suites improves clarity and helps manage related test cases effectively.</a:t>
            </a:r>
          </a:p>
          <a:p>
            <a:pPr marL="0" indent="0">
              <a:spcBef>
                <a:spcPts val="2500"/>
              </a:spcBef>
              <a:buFont typeface="Arial" panose="020B0604020202020204" pitchFamily="34" charset="0"/>
              <a:buNone/>
            </a:pPr>
            <a:r>
              <a:rPr lang="en-US" sz="1400" b="1"/>
              <a:t>Enhancing Execution Flow</a:t>
            </a:r>
          </a:p>
          <a:p>
            <a:pPr marL="0" lvl="1" indent="0">
              <a:buFont typeface="Arial" panose="020B0604020202020204" pitchFamily="34" charset="0"/>
              <a:buNone/>
            </a:pPr>
            <a:r>
              <a:rPr lang="en-US" sz="1400"/>
              <a:t>Structured test suites ensure smooth execution and easier tracking of testing progress.</a:t>
            </a:r>
          </a:p>
        </p:txBody>
      </p:sp>
      <p:pic>
        <p:nvPicPr>
          <p:cNvPr id="5" name="Content Placeholder 4" descr="Female drawing flow chart">
            <a:extLst>
              <a:ext uri="{FF2B5EF4-FFF2-40B4-BE49-F238E27FC236}">
                <a16:creationId xmlns:a16="http://schemas.microsoft.com/office/drawing/2014/main" id="{7CDFDCF3-6E03-45DC-B517-4CA8D94AD5DC}"/>
              </a:ext>
            </a:extLst>
          </p:cNvPr>
          <p:cNvPicPr>
            <a:picLocks noGrp="1" noChangeAspect="1"/>
          </p:cNvPicPr>
          <p:nvPr>
            <p:ph sz="half" idx="1"/>
          </p:nvPr>
        </p:nvPicPr>
        <p:blipFill>
          <a:blip r:embed="rId3"/>
          <a:srcRect l="17882" r="21247" b="2"/>
          <a:stretch>
            <a:fillRect/>
          </a:stretch>
        </p:blipFill>
        <p:spPr>
          <a:xfrm>
            <a:off x="5818632" y="-1"/>
            <a:ext cx="6373368" cy="6858001"/>
          </a:xfrm>
          <a:prstGeom prst="rect">
            <a:avLst/>
          </a:prstGeom>
        </p:spPr>
      </p:pic>
    </p:spTree>
    <p:extLst>
      <p:ext uri="{BB962C8B-B14F-4D97-AF65-F5344CB8AC3E}">
        <p14:creationId xmlns:p14="http://schemas.microsoft.com/office/powerpoint/2010/main" val="3223979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C28213-C9A0-43A3-61E3-C3EFC3364A7F}"/>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300" b="1" kern="1200" dirty="0">
                <a:solidFill>
                  <a:schemeClr val="tx1"/>
                </a:solidFill>
                <a:latin typeface="+mj-lt"/>
                <a:ea typeface="+mj-ea"/>
                <a:cs typeface="+mj-cs"/>
              </a:rPr>
              <a:t>Implementing the Page Object Model (POM) Pattern</a:t>
            </a:r>
          </a:p>
        </p:txBody>
      </p:sp>
      <p:sp>
        <p:nvSpPr>
          <p:cNvPr id="4" name="Content Placeholder 3">
            <a:extLst>
              <a:ext uri="{FF2B5EF4-FFF2-40B4-BE49-F238E27FC236}">
                <a16:creationId xmlns:a16="http://schemas.microsoft.com/office/drawing/2014/main" id="{8D582228-5B29-DF44-9720-6777FEF6F0D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a:t>Modular Test Code</a:t>
            </a:r>
          </a:p>
          <a:p>
            <a:pPr marL="0" lvl="1" indent="0">
              <a:buFont typeface="Arial" panose="020B0604020202020204" pitchFamily="34" charset="0"/>
              <a:buNone/>
            </a:pPr>
            <a:r>
              <a:rPr lang="en-US" sz="1400"/>
              <a:t>POM organizes test code into modular page objects, simplifying maintenance and updates.</a:t>
            </a:r>
          </a:p>
          <a:p>
            <a:pPr marL="0" indent="0">
              <a:spcBef>
                <a:spcPts val="2500"/>
              </a:spcBef>
              <a:buFont typeface="Arial" panose="020B0604020202020204" pitchFamily="34" charset="0"/>
              <a:buNone/>
            </a:pPr>
            <a:r>
              <a:rPr lang="en-US" sz="1400" b="1"/>
              <a:t>Separation of Concerns</a:t>
            </a:r>
          </a:p>
          <a:p>
            <a:pPr marL="0" lvl="1" indent="0">
              <a:buFont typeface="Arial" panose="020B0604020202020204" pitchFamily="34" charset="0"/>
              <a:buNone/>
            </a:pPr>
            <a:r>
              <a:rPr lang="en-US" sz="1400"/>
              <a:t>POM separates page structure from test scripts to enhance clarity and reduce duplication.</a:t>
            </a:r>
          </a:p>
          <a:p>
            <a:pPr marL="0" indent="0">
              <a:spcBef>
                <a:spcPts val="2500"/>
              </a:spcBef>
              <a:buFont typeface="Arial" panose="020B0604020202020204" pitchFamily="34" charset="0"/>
              <a:buNone/>
            </a:pPr>
            <a:r>
              <a:rPr lang="en-US" sz="1400" b="1"/>
              <a:t>Improved Maintainability</a:t>
            </a:r>
          </a:p>
          <a:p>
            <a:pPr marL="0" lvl="1" indent="0">
              <a:buFont typeface="Arial" panose="020B0604020202020204" pitchFamily="34" charset="0"/>
              <a:buNone/>
            </a:pPr>
            <a:r>
              <a:rPr lang="en-US" sz="1400"/>
              <a:t>POM enables easier test maintenance by isolating UI changes within page objects.</a:t>
            </a:r>
          </a:p>
        </p:txBody>
      </p:sp>
      <p:pic>
        <p:nvPicPr>
          <p:cNvPr id="5" name="Content Placeholder 4" descr="Quality digital concept">
            <a:extLst>
              <a:ext uri="{FF2B5EF4-FFF2-40B4-BE49-F238E27FC236}">
                <a16:creationId xmlns:a16="http://schemas.microsoft.com/office/drawing/2014/main" id="{7F2AEA35-C43A-43D1-8AAE-01CF2305076D}"/>
              </a:ext>
            </a:extLst>
          </p:cNvPr>
          <p:cNvPicPr>
            <a:picLocks noGrp="1" noChangeAspect="1"/>
          </p:cNvPicPr>
          <p:nvPr>
            <p:ph sz="half" idx="1"/>
          </p:nvPr>
        </p:nvPicPr>
        <p:blipFill>
          <a:blip r:embed="rId3"/>
          <a:srcRect l="20224" r="26776"/>
          <a:stretch>
            <a:fillRect/>
          </a:stretch>
        </p:blipFill>
        <p:spPr>
          <a:xfrm>
            <a:off x="7345680" y="10"/>
            <a:ext cx="4846320" cy="6857990"/>
          </a:xfrm>
          <a:prstGeom prst="rect">
            <a:avLst/>
          </a:prstGeom>
        </p:spPr>
      </p:pic>
    </p:spTree>
    <p:extLst>
      <p:ext uri="{BB962C8B-B14F-4D97-AF65-F5344CB8AC3E}">
        <p14:creationId xmlns:p14="http://schemas.microsoft.com/office/powerpoint/2010/main" val="1752151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95B0C5E1-0BFD-7517-5F9A-F0B83B5927AB}"/>
              </a:ext>
            </a:extLst>
          </p:cNvPr>
          <p:cNvSpPr>
            <a:spLocks noGrp="1"/>
          </p:cNvSpPr>
          <p:nvPr>
            <p:ph type="ctrTitle"/>
          </p:nvPr>
        </p:nvSpPr>
        <p:spPr>
          <a:xfrm>
            <a:off x="277091" y="1814321"/>
            <a:ext cx="7772400" cy="4560920"/>
          </a:xfrm>
        </p:spPr>
        <p:txBody>
          <a:bodyPr anchor="b">
            <a:normAutofit/>
          </a:bodyPr>
          <a:lstStyle/>
          <a:p>
            <a:pPr algn="l"/>
            <a:r>
              <a:rPr lang="en-US" sz="7400"/>
              <a:t>Advanced Cypress Features and Ecosystem</a:t>
            </a:r>
          </a:p>
        </p:txBody>
      </p:sp>
    </p:spTree>
    <p:extLst>
      <p:ext uri="{BB962C8B-B14F-4D97-AF65-F5344CB8AC3E}">
        <p14:creationId xmlns:p14="http://schemas.microsoft.com/office/powerpoint/2010/main" val="4232482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E2E69A-E911-3D47-5D18-88AD52611715}"/>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2800" b="1" kern="1200" dirty="0">
                <a:solidFill>
                  <a:schemeClr val="tx1"/>
                </a:solidFill>
                <a:latin typeface="+mj-lt"/>
                <a:ea typeface="+mj-ea"/>
                <a:cs typeface="+mj-cs"/>
              </a:rPr>
              <a:t>Configuring Cypress Files and Managing Environment Variables</a:t>
            </a:r>
          </a:p>
        </p:txBody>
      </p:sp>
      <p:sp>
        <p:nvSpPr>
          <p:cNvPr id="4" name="Content Placeholder 3">
            <a:extLst>
              <a:ext uri="{FF2B5EF4-FFF2-40B4-BE49-F238E27FC236}">
                <a16:creationId xmlns:a16="http://schemas.microsoft.com/office/drawing/2014/main" id="{EDDB9AB1-0131-FA46-BD27-53E94A198BD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Customizing Cypress Config Files</a:t>
            </a:r>
          </a:p>
          <a:p>
            <a:pPr marL="0" lvl="1" indent="0">
              <a:buFont typeface="Arial" panose="020B0604020202020204" pitchFamily="34" charset="0"/>
              <a:buNone/>
            </a:pPr>
            <a:r>
              <a:rPr lang="en-US" sz="1400"/>
              <a:t>Modify Cypress configuration files to tailor testing settings to specific project requirements.</a:t>
            </a:r>
          </a:p>
          <a:p>
            <a:pPr marL="0" indent="0">
              <a:spcBef>
                <a:spcPts val="2500"/>
              </a:spcBef>
              <a:buFont typeface="Arial" panose="020B0604020202020204" pitchFamily="34" charset="0"/>
              <a:buNone/>
            </a:pPr>
            <a:r>
              <a:rPr lang="en-US" sz="1400" b="1"/>
              <a:t>Managing Environment Variables</a:t>
            </a:r>
          </a:p>
          <a:p>
            <a:pPr marL="0" lvl="1" indent="0">
              <a:buFont typeface="Arial" panose="020B0604020202020204" pitchFamily="34" charset="0"/>
              <a:buNone/>
            </a:pPr>
            <a:r>
              <a:rPr lang="en-US" sz="1400"/>
              <a:t>Securely handle environment-specific variables to maintain safe and flexible test environments.</a:t>
            </a:r>
          </a:p>
        </p:txBody>
      </p:sp>
      <p:pic>
        <p:nvPicPr>
          <p:cNvPr id="5" name="Content Placeholder 4" descr="DNA code on large LED screen">
            <a:extLst>
              <a:ext uri="{FF2B5EF4-FFF2-40B4-BE49-F238E27FC236}">
                <a16:creationId xmlns:a16="http://schemas.microsoft.com/office/drawing/2014/main" id="{75F223FF-6A65-4968-80D2-27DC32533AC2}"/>
              </a:ext>
            </a:extLst>
          </p:cNvPr>
          <p:cNvPicPr>
            <a:picLocks noGrp="1" noChangeAspect="1"/>
          </p:cNvPicPr>
          <p:nvPr>
            <p:ph sz="half" idx="1"/>
          </p:nvPr>
        </p:nvPicPr>
        <p:blipFill>
          <a:blip r:embed="rId3"/>
          <a:srcRect r="37966" b="-2"/>
          <a:stretch>
            <a:fillRect/>
          </a:stretch>
        </p:blipFill>
        <p:spPr>
          <a:xfrm>
            <a:off x="5818632" y="-1"/>
            <a:ext cx="6373368" cy="6858001"/>
          </a:xfrm>
          <a:prstGeom prst="rect">
            <a:avLst/>
          </a:prstGeom>
        </p:spPr>
      </p:pic>
    </p:spTree>
    <p:extLst>
      <p:ext uri="{BB962C8B-B14F-4D97-AF65-F5344CB8AC3E}">
        <p14:creationId xmlns:p14="http://schemas.microsoft.com/office/powerpoint/2010/main" val="4122682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27278-B956-5451-6457-403994ACF75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3ECD411-70AE-0279-06E3-D06D0614321A}"/>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97A4FD2-E5EA-3EA9-3562-2287704FA583}"/>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576616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BFECBD-D2C4-3551-136E-2B7670FF0D7F}"/>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sz="3300" b="1" kern="1200" dirty="0">
                <a:solidFill>
                  <a:schemeClr val="tx1"/>
                </a:solidFill>
                <a:latin typeface="+mj-lt"/>
                <a:ea typeface="+mj-ea"/>
                <a:cs typeface="+mj-cs"/>
              </a:rPr>
              <a:t>Hands-On TypeScript Usage with Cypress</a:t>
            </a:r>
          </a:p>
        </p:txBody>
      </p:sp>
      <p:pic>
        <p:nvPicPr>
          <p:cNvPr id="5" name="Content Placeholder 4">
            <a:extLst>
              <a:ext uri="{FF2B5EF4-FFF2-40B4-BE49-F238E27FC236}">
                <a16:creationId xmlns:a16="http://schemas.microsoft.com/office/drawing/2014/main" id="{78EE0998-229C-4BF4-8ABD-A60F1F841D76}"/>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9071" r="19071"/>
          <a:stretch/>
        </p:blipFill>
        <p:spPr>
          <a:xfrm>
            <a:off x="1" y="10"/>
            <a:ext cx="6373368" cy="6857990"/>
          </a:xfrm>
          <a:prstGeom prst="rect">
            <a:avLst/>
          </a:prstGeom>
        </p:spPr>
      </p:pic>
      <p:sp>
        <p:nvSpPr>
          <p:cNvPr id="4" name="Content Placeholder 3">
            <a:extLst>
              <a:ext uri="{FF2B5EF4-FFF2-40B4-BE49-F238E27FC236}">
                <a16:creationId xmlns:a16="http://schemas.microsoft.com/office/drawing/2014/main" id="{FE8572AE-6858-2F96-BD30-25D04C9B8F32}"/>
              </a:ext>
            </a:extLst>
          </p:cNvPr>
          <p:cNvSpPr>
            <a:spLocks noGrp="1"/>
          </p:cNvSpPr>
          <p:nvPr>
            <p:ph sz="half" idx="2"/>
          </p:nvPr>
        </p:nvSpPr>
        <p:spPr>
          <a:xfrm>
            <a:off x="7123007" y="2212846"/>
            <a:ext cx="4361693" cy="4096514"/>
          </a:xfrm>
        </p:spPr>
        <p:txBody>
          <a:bodyPr vert="horz" lIns="91440" tIns="45720" rIns="91440" bIns="45720" rtlCol="0">
            <a:normAutofit/>
          </a:bodyPr>
          <a:lstStyle/>
          <a:p>
            <a:r>
              <a:rPr lang="en-US" sz="1700"/>
              <a:t>Introduce TypeScript to improve Cypress test code quality and maintainability.</a:t>
            </a:r>
          </a:p>
          <a:p>
            <a:r>
              <a:rPr lang="en-US" sz="1700"/>
              <a:t>Enhance developer experience with static typing and better tooling support.</a:t>
            </a:r>
          </a:p>
          <a:p>
            <a:r>
              <a:rPr lang="en-US" sz="1700"/>
              <a:t>Use TypeScript features such as types and interfaces in test scripts.</a:t>
            </a:r>
          </a:p>
          <a:p>
            <a:r>
              <a:rPr lang="en-US" sz="1700"/>
              <a:t>Integrate TypeScript setup in Cypress configuration smoothly.</a:t>
            </a:r>
          </a:p>
          <a:p>
            <a:r>
              <a:rPr lang="en-US" sz="1700"/>
              <a:t>Show practical examples of TypeScript in Cypress test automation.</a:t>
            </a:r>
          </a:p>
        </p:txBody>
      </p:sp>
    </p:spTree>
    <p:extLst>
      <p:ext uri="{BB962C8B-B14F-4D97-AF65-F5344CB8AC3E}">
        <p14:creationId xmlns:p14="http://schemas.microsoft.com/office/powerpoint/2010/main" val="1752408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2D7FE-38C1-EBBB-3697-B8EF1DA20BF1}"/>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Using baseUrl, Contexts, Network Requests, and Basic API Testing</a:t>
            </a:r>
          </a:p>
        </p:txBody>
      </p:sp>
      <p:pic>
        <p:nvPicPr>
          <p:cNvPr id="5" name="Content Placeholder 4" descr="digital technology concept">
            <a:extLst>
              <a:ext uri="{FF2B5EF4-FFF2-40B4-BE49-F238E27FC236}">
                <a16:creationId xmlns:a16="http://schemas.microsoft.com/office/drawing/2014/main" id="{851FA5E2-BFD8-4195-BAA6-15D873FF169B}"/>
              </a:ext>
            </a:extLst>
          </p:cNvPr>
          <p:cNvPicPr>
            <a:picLocks noGrp="1" noChangeAspect="1"/>
          </p:cNvPicPr>
          <p:nvPr>
            <p:ph sz="half" idx="1"/>
          </p:nvPr>
        </p:nvPicPr>
        <p:blipFill>
          <a:blip r:embed="rId3"/>
          <a:srcRect l="13890" r="45835"/>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E9C617FE-B026-5BD9-EEB5-B2270C2C956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Font typeface="Arial" panose="020B0604020202020204" pitchFamily="34" charset="0"/>
              <a:buNone/>
            </a:pPr>
            <a:r>
              <a:rPr lang="en-US" sz="1400" b="1"/>
              <a:t>Simplify Tests with baseUrl</a:t>
            </a:r>
          </a:p>
          <a:p>
            <a:pPr marL="0" lvl="1" indent="0">
              <a:buFont typeface="Arial" panose="020B0604020202020204" pitchFamily="34" charset="0"/>
              <a:buNone/>
            </a:pPr>
            <a:r>
              <a:rPr lang="en-US" sz="1400"/>
              <a:t>Using baseUrl reduces repetitive URL code, making tests cleaner and easier to maintain.</a:t>
            </a:r>
          </a:p>
          <a:p>
            <a:pPr marL="0" indent="0">
              <a:spcBef>
                <a:spcPts val="2500"/>
              </a:spcBef>
              <a:buFont typeface="Arial" panose="020B0604020202020204" pitchFamily="34" charset="0"/>
              <a:buNone/>
            </a:pPr>
            <a:r>
              <a:rPr lang="en-US" sz="1400" b="1"/>
              <a:t>Handling Different Contexts</a:t>
            </a:r>
          </a:p>
          <a:p>
            <a:pPr marL="0" lvl="1" indent="0">
              <a:buFont typeface="Arial" panose="020B0604020202020204" pitchFamily="34" charset="0"/>
              <a:buNone/>
            </a:pPr>
            <a:r>
              <a:rPr lang="en-US" sz="1400"/>
              <a:t>Manage various test scenarios effectively by leveraging Cypress contexts for organized testing.</a:t>
            </a:r>
          </a:p>
          <a:p>
            <a:pPr marL="0" indent="0">
              <a:spcBef>
                <a:spcPts val="2500"/>
              </a:spcBef>
              <a:buFont typeface="Arial" panose="020B0604020202020204" pitchFamily="34" charset="0"/>
              <a:buNone/>
            </a:pPr>
            <a:r>
              <a:rPr lang="en-US" sz="1400" b="1"/>
              <a:t>Performing API Testing</a:t>
            </a:r>
          </a:p>
          <a:p>
            <a:pPr marL="0" lvl="1" indent="0">
              <a:buFont typeface="Arial" panose="020B0604020202020204" pitchFamily="34" charset="0"/>
              <a:buNone/>
            </a:pPr>
            <a:r>
              <a:rPr lang="en-US" sz="1400"/>
              <a:t>Execute basic API tests within Cypress to validate network requests and responses.</a:t>
            </a:r>
          </a:p>
        </p:txBody>
      </p:sp>
    </p:spTree>
    <p:extLst>
      <p:ext uri="{BB962C8B-B14F-4D97-AF65-F5344CB8AC3E}">
        <p14:creationId xmlns:p14="http://schemas.microsoft.com/office/powerpoint/2010/main" val="3831184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02E68FE-EE29-F5F0-A549-0F92D7AF1C3C}"/>
              </a:ext>
            </a:extLst>
          </p:cNvPr>
          <p:cNvSpPr>
            <a:spLocks noGrp="1"/>
          </p:cNvSpPr>
          <p:nvPr>
            <p:ph type="ctrTitle"/>
          </p:nvPr>
        </p:nvSpPr>
        <p:spPr>
          <a:xfrm>
            <a:off x="277091" y="1814321"/>
            <a:ext cx="7772400" cy="4560920"/>
          </a:xfrm>
        </p:spPr>
        <p:txBody>
          <a:bodyPr anchor="b">
            <a:normAutofit/>
          </a:bodyPr>
          <a:lstStyle/>
          <a:p>
            <a:pPr algn="l"/>
            <a:r>
              <a:rPr lang="en-US" sz="7400"/>
              <a:t>Extending Cypress and Modern Testing Practices</a:t>
            </a:r>
          </a:p>
        </p:txBody>
      </p:sp>
    </p:spTree>
    <p:extLst>
      <p:ext uri="{BB962C8B-B14F-4D97-AF65-F5344CB8AC3E}">
        <p14:creationId xmlns:p14="http://schemas.microsoft.com/office/powerpoint/2010/main" val="21532848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33F97BBF-90EB-7065-29FF-1559EC45F113}"/>
              </a:ext>
            </a:extLst>
          </p:cNvPr>
          <p:cNvSpPr>
            <a:spLocks noGrp="1"/>
          </p:cNvSpPr>
          <p:nvPr>
            <p:ph type="ctrTitle"/>
          </p:nvPr>
        </p:nvSpPr>
        <p:spPr>
          <a:xfrm>
            <a:off x="277091" y="1814321"/>
            <a:ext cx="7772400" cy="4560920"/>
          </a:xfrm>
        </p:spPr>
        <p:txBody>
          <a:bodyPr anchor="b">
            <a:normAutofit/>
          </a:bodyPr>
          <a:lstStyle/>
          <a:p>
            <a:pPr algn="l"/>
            <a:r>
              <a:rPr lang="en-US" sz="7400" dirty="0"/>
              <a:t>Course Introduction</a:t>
            </a:r>
          </a:p>
        </p:txBody>
      </p:sp>
    </p:spTree>
    <p:extLst>
      <p:ext uri="{BB962C8B-B14F-4D97-AF65-F5344CB8AC3E}">
        <p14:creationId xmlns:p14="http://schemas.microsoft.com/office/powerpoint/2010/main" val="18820594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A34A9F-125E-8471-1E0E-53211D2C475C}"/>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Working with Cypress Plugins and Extensions</a:t>
            </a:r>
          </a:p>
        </p:txBody>
      </p:sp>
      <p:pic>
        <p:nvPicPr>
          <p:cNvPr id="5" name="Content Placeholder 4" descr="Genius designer creating new generation interactive media. Smart man is holding application icons between the two hands.">
            <a:extLst>
              <a:ext uri="{FF2B5EF4-FFF2-40B4-BE49-F238E27FC236}">
                <a16:creationId xmlns:a16="http://schemas.microsoft.com/office/drawing/2014/main" id="{E4EA1FFA-FE3F-4159-93A1-FDE9AF4F87A9}"/>
              </a:ext>
            </a:extLst>
          </p:cNvPr>
          <p:cNvPicPr>
            <a:picLocks noGrp="1" noChangeAspect="1"/>
          </p:cNvPicPr>
          <p:nvPr>
            <p:ph sz="half" idx="1"/>
          </p:nvPr>
        </p:nvPicPr>
        <p:blipFill>
          <a:blip r:embed="rId3"/>
          <a:srcRect l="22525" r="23776"/>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8281ABB2-552D-58B3-2D66-9528DAE6452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Font typeface="Arial" panose="020B0604020202020204" pitchFamily="34" charset="0"/>
              <a:buNone/>
            </a:pPr>
            <a:r>
              <a:rPr lang="en-US" sz="1400" b="1"/>
              <a:t>Enhancing Cypress Functionality</a:t>
            </a:r>
          </a:p>
          <a:p>
            <a:pPr marL="0" lvl="1" indent="0">
              <a:buFont typeface="Arial" panose="020B0604020202020204" pitchFamily="34" charset="0"/>
              <a:buNone/>
            </a:pPr>
            <a:r>
              <a:rPr lang="en-US" sz="1400"/>
              <a:t>Integrate plugins to extend and customize Cypress testing capabilities effectively.</a:t>
            </a:r>
          </a:p>
          <a:p>
            <a:pPr marL="0" indent="0">
              <a:spcBef>
                <a:spcPts val="2500"/>
              </a:spcBef>
              <a:buFont typeface="Arial" panose="020B0604020202020204" pitchFamily="34" charset="0"/>
              <a:buNone/>
            </a:pPr>
            <a:r>
              <a:rPr lang="en-US" sz="1400" b="1"/>
              <a:t>Community Plugins</a:t>
            </a:r>
          </a:p>
          <a:p>
            <a:pPr marL="0" lvl="1" indent="0">
              <a:buFont typeface="Arial" panose="020B0604020202020204" pitchFamily="34" charset="0"/>
              <a:buNone/>
            </a:pPr>
            <a:r>
              <a:rPr lang="en-US" sz="1400"/>
              <a:t>Utilize community-built plugins to add popular features and improve testing workflows.</a:t>
            </a:r>
          </a:p>
          <a:p>
            <a:pPr marL="0" indent="0">
              <a:spcBef>
                <a:spcPts val="2500"/>
              </a:spcBef>
              <a:buFont typeface="Arial" panose="020B0604020202020204" pitchFamily="34" charset="0"/>
              <a:buNone/>
            </a:pPr>
            <a:r>
              <a:rPr lang="en-US" sz="1400" b="1"/>
              <a:t>Custom Plugins</a:t>
            </a:r>
          </a:p>
          <a:p>
            <a:pPr marL="0" lvl="1" indent="0">
              <a:buFont typeface="Arial" panose="020B0604020202020204" pitchFamily="34" charset="0"/>
              <a:buNone/>
            </a:pPr>
            <a:r>
              <a:rPr lang="en-US" sz="1400"/>
              <a:t>Create custom plugins tailored to specific testing requirements and project needs.</a:t>
            </a:r>
          </a:p>
        </p:txBody>
      </p:sp>
    </p:spTree>
    <p:extLst>
      <p:ext uri="{BB962C8B-B14F-4D97-AF65-F5344CB8AC3E}">
        <p14:creationId xmlns:p14="http://schemas.microsoft.com/office/powerpoint/2010/main" val="2816451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F98BE-7EA7-7F5C-7FF1-34CBB0CD8E18}"/>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sz="3300" b="1" kern="1200" dirty="0">
                <a:solidFill>
                  <a:schemeClr val="tx1"/>
                </a:solidFill>
                <a:latin typeface="+mj-lt"/>
                <a:ea typeface="+mj-ea"/>
                <a:cs typeface="+mj-cs"/>
              </a:rPr>
              <a:t>Cypress Dashboard and Reporting</a:t>
            </a:r>
          </a:p>
        </p:txBody>
      </p:sp>
      <p:pic>
        <p:nvPicPr>
          <p:cNvPr id="5" name="Content Placeholder 4" descr="Digital financial graph">
            <a:extLst>
              <a:ext uri="{FF2B5EF4-FFF2-40B4-BE49-F238E27FC236}">
                <a16:creationId xmlns:a16="http://schemas.microsoft.com/office/drawing/2014/main" id="{DE5C1FFF-4A0C-43E3-B6ED-15D1133EFF49}"/>
              </a:ext>
            </a:extLst>
          </p:cNvPr>
          <p:cNvPicPr>
            <a:picLocks noGrp="1" noChangeAspect="1"/>
          </p:cNvPicPr>
          <p:nvPr>
            <p:ph sz="half" idx="1"/>
          </p:nvPr>
        </p:nvPicPr>
        <p:blipFill>
          <a:blip r:embed="rId3"/>
          <a:srcRect l="33924" r="13801"/>
          <a:stretch>
            <a:fillRect/>
          </a:stretch>
        </p:blipFill>
        <p:spPr>
          <a:xfrm>
            <a:off x="1" y="10"/>
            <a:ext cx="6373368" cy="6857990"/>
          </a:xfrm>
          <a:prstGeom prst="rect">
            <a:avLst/>
          </a:prstGeom>
        </p:spPr>
      </p:pic>
      <p:sp>
        <p:nvSpPr>
          <p:cNvPr id="4" name="Content Placeholder 3">
            <a:extLst>
              <a:ext uri="{FF2B5EF4-FFF2-40B4-BE49-F238E27FC236}">
                <a16:creationId xmlns:a16="http://schemas.microsoft.com/office/drawing/2014/main" id="{CF62AC5B-1BFD-4B1A-2A1A-DCE1BCECD45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Font typeface="Arial" panose="020B0604020202020204" pitchFamily="34" charset="0"/>
              <a:buNone/>
            </a:pPr>
            <a:r>
              <a:rPr lang="en-US" sz="1400" b="1"/>
              <a:t>Real-time Test Monitoring</a:t>
            </a:r>
          </a:p>
          <a:p>
            <a:pPr marL="0" lvl="1" indent="0">
              <a:buFont typeface="Arial" panose="020B0604020202020204" pitchFamily="34" charset="0"/>
              <a:buNone/>
            </a:pPr>
            <a:r>
              <a:rPr lang="en-US" sz="1400"/>
              <a:t>Cypress Dashboard provides real-time monitoring of test executions to quickly detect issues during testing.</a:t>
            </a:r>
          </a:p>
          <a:p>
            <a:pPr marL="0" indent="0">
              <a:spcBef>
                <a:spcPts val="2500"/>
              </a:spcBef>
              <a:buFont typeface="Arial" panose="020B0604020202020204" pitchFamily="34" charset="0"/>
              <a:buNone/>
            </a:pPr>
            <a:r>
              <a:rPr lang="en-US" sz="1400" b="1"/>
              <a:t>Detailed Reporting Features</a:t>
            </a:r>
          </a:p>
          <a:p>
            <a:pPr marL="0" lvl="1" indent="0">
              <a:buFont typeface="Arial" panose="020B0604020202020204" pitchFamily="34" charset="0"/>
              <a:buNone/>
            </a:pPr>
            <a:r>
              <a:rPr lang="en-US" sz="1400"/>
              <a:t>It offers detailed reports with insights into test performance, failures, and trends for effective debugging.</a:t>
            </a:r>
          </a:p>
        </p:txBody>
      </p:sp>
    </p:spTree>
    <p:extLst>
      <p:ext uri="{BB962C8B-B14F-4D97-AF65-F5344CB8AC3E}">
        <p14:creationId xmlns:p14="http://schemas.microsoft.com/office/powerpoint/2010/main" val="1058827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E519D1-1C7D-CFEC-AF2A-5EDDA5F96056}"/>
              </a:ext>
            </a:extLst>
          </p:cNvPr>
          <p:cNvSpPr>
            <a:spLocks noGrp="1"/>
          </p:cNvSpPr>
          <p:nvPr>
            <p:ph type="title"/>
          </p:nvPr>
        </p:nvSpPr>
        <p:spPr>
          <a:xfrm>
            <a:off x="612648" y="1114923"/>
            <a:ext cx="4621553" cy="1360728"/>
          </a:xfrm>
        </p:spPr>
        <p:txBody>
          <a:bodyPr vert="horz" lIns="91440" tIns="45720" rIns="91440" bIns="45720" rtlCol="0" anchor="b">
            <a:normAutofit/>
          </a:bodyPr>
          <a:lstStyle/>
          <a:p>
            <a:r>
              <a:rPr lang="en-US" sz="2800" b="1" kern="1200">
                <a:solidFill>
                  <a:schemeClr val="tx1"/>
                </a:solidFill>
                <a:latin typeface="+mj-lt"/>
                <a:ea typeface="+mj-ea"/>
                <a:cs typeface="+mj-cs"/>
              </a:rPr>
              <a:t>Implementing Continuous Integration and Delivery (CI/CD) with Cypress</a:t>
            </a:r>
          </a:p>
        </p:txBody>
      </p:sp>
      <p:sp>
        <p:nvSpPr>
          <p:cNvPr id="4" name="Content Placeholder 3">
            <a:extLst>
              <a:ext uri="{FF2B5EF4-FFF2-40B4-BE49-F238E27FC236}">
                <a16:creationId xmlns:a16="http://schemas.microsoft.com/office/drawing/2014/main" id="{0799D6B6-B757-CBE7-A035-7616E9664EB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584058"/>
            <a:ext cx="4621553" cy="3159018"/>
          </a:xfrm>
        </p:spPr>
        <p:txBody>
          <a:bodyPr>
            <a:normAutofit/>
          </a:bodyPr>
          <a:lstStyle/>
          <a:p>
            <a:pPr marL="0" indent="0">
              <a:lnSpc>
                <a:spcPct val="110000"/>
              </a:lnSpc>
              <a:spcBef>
                <a:spcPts val="2500"/>
              </a:spcBef>
              <a:buFont typeface="Arial" panose="020B0604020202020204" pitchFamily="34" charset="0"/>
              <a:buNone/>
            </a:pPr>
            <a:r>
              <a:rPr lang="en-US" sz="1200" b="1"/>
              <a:t>Cypress Integration in CI/CD</a:t>
            </a:r>
          </a:p>
          <a:p>
            <a:pPr marL="0" lvl="1" indent="0">
              <a:lnSpc>
                <a:spcPct val="110000"/>
              </a:lnSpc>
              <a:buFont typeface="Arial" panose="020B0604020202020204" pitchFamily="34" charset="0"/>
              <a:buNone/>
            </a:pPr>
            <a:r>
              <a:rPr lang="en-US" sz="1200"/>
              <a:t>Integrating Cypress tests into CI/CD pipelines ensures automated and reliable software testing at every code change.</a:t>
            </a:r>
          </a:p>
          <a:p>
            <a:pPr marL="0" indent="0">
              <a:lnSpc>
                <a:spcPct val="110000"/>
              </a:lnSpc>
              <a:spcBef>
                <a:spcPts val="2500"/>
              </a:spcBef>
              <a:buFont typeface="Arial" panose="020B0604020202020204" pitchFamily="34" charset="0"/>
              <a:buNone/>
            </a:pPr>
            <a:r>
              <a:rPr lang="en-US" sz="1200" b="1"/>
              <a:t>Automation of Testing and Deployment</a:t>
            </a:r>
          </a:p>
          <a:p>
            <a:pPr marL="0" lvl="1" indent="0">
              <a:lnSpc>
                <a:spcPct val="110000"/>
              </a:lnSpc>
              <a:buFont typeface="Arial" panose="020B0604020202020204" pitchFamily="34" charset="0"/>
              <a:buNone/>
            </a:pPr>
            <a:r>
              <a:rPr lang="en-US" sz="1200"/>
              <a:t>Automating testing and deployment speeds up delivery cycles and improves software quality with fewer manual errors.</a:t>
            </a:r>
          </a:p>
          <a:p>
            <a:pPr marL="0" indent="0">
              <a:lnSpc>
                <a:spcPct val="110000"/>
              </a:lnSpc>
              <a:spcBef>
                <a:spcPts val="2500"/>
              </a:spcBef>
              <a:buFont typeface="Arial" panose="020B0604020202020204" pitchFamily="34" charset="0"/>
              <a:buNone/>
            </a:pPr>
            <a:r>
              <a:rPr lang="en-US" sz="1200" b="1"/>
              <a:t>Best Practices for CI/CD</a:t>
            </a:r>
          </a:p>
          <a:p>
            <a:pPr marL="0" lvl="1" indent="0">
              <a:lnSpc>
                <a:spcPct val="110000"/>
              </a:lnSpc>
              <a:buFont typeface="Arial" panose="020B0604020202020204" pitchFamily="34" charset="0"/>
              <a:buNone/>
            </a:pPr>
            <a:r>
              <a:rPr lang="en-US" sz="1200"/>
              <a:t>Adopting best practices in CI/CD pipelines enhances efficiency and ensures smooth integration of Cypress testing.</a:t>
            </a:r>
          </a:p>
        </p:txBody>
      </p:sp>
      <p:pic>
        <p:nvPicPr>
          <p:cNvPr id="5" name="Content Placeholder 4" descr="Rules for compliance with policies business">
            <a:extLst>
              <a:ext uri="{FF2B5EF4-FFF2-40B4-BE49-F238E27FC236}">
                <a16:creationId xmlns:a16="http://schemas.microsoft.com/office/drawing/2014/main" id="{74371117-9CA5-4A81-ABC8-83B1E9E81EAF}"/>
              </a:ext>
            </a:extLst>
          </p:cNvPr>
          <p:cNvPicPr>
            <a:picLocks noGrp="1" noChangeAspect="1"/>
          </p:cNvPicPr>
          <p:nvPr>
            <p:ph sz="half" idx="1"/>
          </p:nvPr>
        </p:nvPicPr>
        <p:blipFill>
          <a:blip r:embed="rId3"/>
          <a:srcRect r="3" b="1299"/>
          <a:stretch>
            <a:fillRect/>
          </a:stretch>
        </p:blipFill>
        <p:spPr>
          <a:xfrm>
            <a:off x="5691261" y="1505892"/>
            <a:ext cx="5837780" cy="3846215"/>
          </a:xfrm>
          <a:prstGeom prst="rect">
            <a:avLst/>
          </a:prstGeom>
        </p:spPr>
      </p:pic>
    </p:spTree>
    <p:extLst>
      <p:ext uri="{BB962C8B-B14F-4D97-AF65-F5344CB8AC3E}">
        <p14:creationId xmlns:p14="http://schemas.microsoft.com/office/powerpoint/2010/main" val="1934118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12D4C-F879-FBD6-7008-91B6C374CDC5}"/>
              </a:ext>
            </a:extLst>
          </p:cNvPr>
          <p:cNvSpPr>
            <a:spLocks noGrp="1"/>
          </p:cNvSpPr>
          <p:nvPr>
            <p:ph type="title"/>
          </p:nvPr>
        </p:nvSpPr>
        <p:spPr>
          <a:xfrm>
            <a:off x="612648" y="1114923"/>
            <a:ext cx="4621553" cy="1360728"/>
          </a:xfrm>
        </p:spPr>
        <p:txBody>
          <a:bodyPr vert="horz" lIns="91440" tIns="45720" rIns="91440" bIns="45720" rtlCol="0" anchor="b">
            <a:normAutofit/>
          </a:bodyPr>
          <a:lstStyle/>
          <a:p>
            <a:r>
              <a:rPr lang="en-US" sz="2800" b="1" kern="1200">
                <a:solidFill>
                  <a:schemeClr val="tx1"/>
                </a:solidFill>
                <a:latin typeface="+mj-lt"/>
                <a:ea typeface="+mj-ea"/>
                <a:cs typeface="+mj-cs"/>
              </a:rPr>
              <a:t>Real World Cypress Problems and Solutions</a:t>
            </a:r>
          </a:p>
        </p:txBody>
      </p:sp>
      <p:sp>
        <p:nvSpPr>
          <p:cNvPr id="4" name="Content Placeholder 3">
            <a:extLst>
              <a:ext uri="{FF2B5EF4-FFF2-40B4-BE49-F238E27FC236}">
                <a16:creationId xmlns:a16="http://schemas.microsoft.com/office/drawing/2014/main" id="{7FA2CD7F-8C2F-ECF9-BCAB-678F63F41242}"/>
              </a:ext>
            </a:extLst>
          </p:cNvPr>
          <p:cNvSpPr>
            <a:spLocks noGrp="1"/>
          </p:cNvSpPr>
          <p:nvPr>
            <p:ph sz="half" idx="2"/>
          </p:nvPr>
        </p:nvSpPr>
        <p:spPr>
          <a:xfrm>
            <a:off x="612648" y="2584058"/>
            <a:ext cx="4621553" cy="3159018"/>
          </a:xfrm>
        </p:spPr>
        <p:txBody>
          <a:bodyPr vert="horz" lIns="91440" tIns="45720" rIns="91440" bIns="45720" rtlCol="0">
            <a:normAutofit/>
          </a:bodyPr>
          <a:lstStyle/>
          <a:p>
            <a:pPr>
              <a:lnSpc>
                <a:spcPct val="110000"/>
              </a:lnSpc>
            </a:pPr>
            <a:r>
              <a:rPr lang="en-US" sz="1500"/>
              <a:t>Identify frequent challenges encountered in practical Cypress testing.</a:t>
            </a:r>
          </a:p>
          <a:p>
            <a:pPr>
              <a:lnSpc>
                <a:spcPct val="110000"/>
              </a:lnSpc>
            </a:pPr>
            <a:r>
              <a:rPr lang="en-US" sz="1500"/>
              <a:t>Explore solutions that address flaky tests and environment inconsistencies.</a:t>
            </a:r>
          </a:p>
          <a:p>
            <a:pPr>
              <a:lnSpc>
                <a:spcPct val="110000"/>
              </a:lnSpc>
            </a:pPr>
            <a:r>
              <a:rPr lang="en-US" sz="1500"/>
              <a:t>Implement best practices for test stability and maintainability.</a:t>
            </a:r>
          </a:p>
          <a:p>
            <a:pPr>
              <a:lnSpc>
                <a:spcPct val="110000"/>
              </a:lnSpc>
            </a:pPr>
            <a:r>
              <a:rPr lang="en-US" sz="1500"/>
              <a:t>Manage asynchronous behavior and timing issues effectively.</a:t>
            </a:r>
          </a:p>
          <a:p>
            <a:pPr>
              <a:lnSpc>
                <a:spcPct val="110000"/>
              </a:lnSpc>
            </a:pPr>
            <a:r>
              <a:rPr lang="en-US" sz="1500"/>
              <a:t>Leverage debugging tools and community resources for problem-solving.</a:t>
            </a:r>
          </a:p>
        </p:txBody>
      </p:sp>
      <p:pic>
        <p:nvPicPr>
          <p:cNvPr id="5" name="Content Placeholder 4" descr="Program coding on a computer screen">
            <a:extLst>
              <a:ext uri="{FF2B5EF4-FFF2-40B4-BE49-F238E27FC236}">
                <a16:creationId xmlns:a16="http://schemas.microsoft.com/office/drawing/2014/main" id="{1F4E3893-AB84-4080-A7D6-A0B10F83F971}"/>
              </a:ext>
            </a:extLst>
          </p:cNvPr>
          <p:cNvPicPr>
            <a:picLocks noGrp="1" noChangeAspect="1"/>
          </p:cNvPicPr>
          <p:nvPr>
            <p:ph sz="half" idx="1"/>
          </p:nvPr>
        </p:nvPicPr>
        <p:blipFill>
          <a:blip r:embed="rId3"/>
          <a:stretch>
            <a:fillRect/>
          </a:stretch>
        </p:blipFill>
        <p:spPr>
          <a:xfrm>
            <a:off x="5691261" y="1480640"/>
            <a:ext cx="5837780" cy="3896719"/>
          </a:xfrm>
          <a:prstGeom prst="rect">
            <a:avLst/>
          </a:prstGeom>
        </p:spPr>
      </p:pic>
    </p:spTree>
    <p:extLst>
      <p:ext uri="{BB962C8B-B14F-4D97-AF65-F5344CB8AC3E}">
        <p14:creationId xmlns:p14="http://schemas.microsoft.com/office/powerpoint/2010/main" val="2309295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F74C59-445A-9824-B537-A392A6ECE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D34C8C5-6E6A-074D-1C24-434E19CA6497}"/>
              </a:ext>
            </a:extLst>
          </p:cNvPr>
          <p:cNvSpPr>
            <a:spLocks noGrp="1"/>
          </p:cNvSpPr>
          <p:nvPr>
            <p:ph type="title"/>
          </p:nvPr>
        </p:nvSpPr>
        <p:spPr>
          <a:xfrm>
            <a:off x="612648" y="1847088"/>
            <a:ext cx="7344336" cy="1133856"/>
          </a:xfrm>
        </p:spPr>
        <p:txBody>
          <a:bodyPr anchor="b">
            <a:normAutofit/>
          </a:bodyPr>
          <a:lstStyle/>
          <a:p>
            <a:r>
              <a:rPr lang="en-US" sz="6000"/>
              <a:t>Conclusion</a:t>
            </a:r>
          </a:p>
        </p:txBody>
      </p:sp>
      <p:graphicFrame>
        <p:nvGraphicFramePr>
          <p:cNvPr id="9" name="Content Placeholder 2">
            <a:extLst>
              <a:ext uri="{FF2B5EF4-FFF2-40B4-BE49-F238E27FC236}">
                <a16:creationId xmlns:a16="http://schemas.microsoft.com/office/drawing/2014/main" id="{78418C85-CADA-CB8A-453A-BFE5A88F4672}"/>
              </a:ext>
            </a:extLst>
          </p:cNvPr>
          <p:cNvGraphicFramePr>
            <a:graphicFrameLocks noGrp="1"/>
          </p:cNvGraphicFramePr>
          <p:nvPr>
            <p:ph idx="1"/>
            <p:extLst>
              <p:ext uri="{D42A27DB-BD31-4B8C-83A1-F6EECF244321}">
                <p14:modId xmlns:p14="http://schemas.microsoft.com/office/powerpoint/2010/main" val="2567242591"/>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646" y="3593592"/>
          <a:ext cx="10890504" cy="2512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2462053"/>
      </p:ext>
    </p:extLst>
  </p:cSld>
  <p:clrMapOvr>
    <a:overrideClrMapping bg1="dk1" tx1="lt1" bg2="dk2" tx2="lt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0D4CC5-5CC6-4F9D-47D3-9F9E7E2DA684}"/>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Overview of Course Structure, Objectives, and Expectations</a:t>
            </a:r>
          </a:p>
        </p:txBody>
      </p:sp>
      <p:pic>
        <p:nvPicPr>
          <p:cNvPr id="5" name="Content Placeholder 4" descr="Close up shot females hand writing on a blank paper form above wooden table">
            <a:extLst>
              <a:ext uri="{FF2B5EF4-FFF2-40B4-BE49-F238E27FC236}">
                <a16:creationId xmlns:a16="http://schemas.microsoft.com/office/drawing/2014/main" id="{C4B781D6-1E9B-43E7-AE72-4D87838C3A7B}"/>
              </a:ext>
            </a:extLst>
          </p:cNvPr>
          <p:cNvPicPr>
            <a:picLocks noGrp="1" noChangeAspect="1"/>
          </p:cNvPicPr>
          <p:nvPr>
            <p:ph sz="half" idx="1"/>
          </p:nvPr>
        </p:nvPicPr>
        <p:blipFill>
          <a:blip r:embed="rId3"/>
          <a:srcRect l="9815" r="42391" b="-1"/>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C55FFA28-0FED-5505-F158-A961E6A95C5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Font typeface="Arial" panose="020B0604020202020204" pitchFamily="34" charset="0"/>
              <a:buNone/>
            </a:pPr>
            <a:r>
              <a:rPr lang="en-US" sz="1400" b="1"/>
              <a:t>Course Structure</a:t>
            </a:r>
          </a:p>
          <a:p>
            <a:pPr marL="0" lvl="1" indent="0">
              <a:buFont typeface="Arial" panose="020B0604020202020204" pitchFamily="34" charset="0"/>
              <a:buNone/>
            </a:pPr>
            <a:r>
              <a:rPr lang="en-US" sz="1400"/>
              <a:t>The course structure outlines the modular layout and sequential learning path for effective knowledge building.</a:t>
            </a:r>
          </a:p>
          <a:p>
            <a:pPr marL="0" indent="0">
              <a:spcBef>
                <a:spcPts val="2500"/>
              </a:spcBef>
              <a:buFont typeface="Arial" panose="020B0604020202020204" pitchFamily="34" charset="0"/>
              <a:buNone/>
            </a:pPr>
            <a:r>
              <a:rPr lang="en-US" sz="1400" b="1"/>
              <a:t>Learning Objectives</a:t>
            </a:r>
          </a:p>
          <a:p>
            <a:pPr marL="0" lvl="1" indent="0">
              <a:buFont typeface="Arial" panose="020B0604020202020204" pitchFamily="34" charset="0"/>
              <a:buNone/>
            </a:pPr>
            <a:r>
              <a:rPr lang="en-US" sz="1400"/>
              <a:t>The course objectives define clear goals to ensure participants gain essential skills and knowledge.</a:t>
            </a:r>
          </a:p>
          <a:p>
            <a:pPr marL="0" indent="0">
              <a:spcBef>
                <a:spcPts val="2500"/>
              </a:spcBef>
              <a:buFont typeface="Arial" panose="020B0604020202020204" pitchFamily="34" charset="0"/>
              <a:buNone/>
            </a:pPr>
            <a:r>
              <a:rPr lang="en-US" sz="1400" b="1"/>
              <a:t>Participant Expectations</a:t>
            </a:r>
          </a:p>
          <a:p>
            <a:pPr marL="0" lvl="1" indent="0">
              <a:buFont typeface="Arial" panose="020B0604020202020204" pitchFamily="34" charset="0"/>
              <a:buNone/>
            </a:pPr>
            <a:r>
              <a:rPr lang="en-US" sz="1400"/>
              <a:t>Participants are encouraged to stay focused, engage actively, and complete assignments on time.</a:t>
            </a:r>
          </a:p>
        </p:txBody>
      </p:sp>
    </p:spTree>
    <p:extLst>
      <p:ext uri="{BB962C8B-B14F-4D97-AF65-F5344CB8AC3E}">
        <p14:creationId xmlns:p14="http://schemas.microsoft.com/office/powerpoint/2010/main" val="1642474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245BCA-E46C-9F79-DB40-4547168B9046}"/>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5B8A6B7-652F-8AEA-38E8-6FB0EFBDC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5B5696F6-E367-6115-5ECC-7E35808D5F7C}"/>
              </a:ext>
            </a:extLst>
          </p:cNvPr>
          <p:cNvSpPr>
            <a:spLocks noGrp="1"/>
          </p:cNvSpPr>
          <p:nvPr>
            <p:ph type="ctrTitle"/>
          </p:nvPr>
        </p:nvSpPr>
        <p:spPr>
          <a:xfrm>
            <a:off x="277091" y="1814321"/>
            <a:ext cx="7772400" cy="4560920"/>
          </a:xfrm>
        </p:spPr>
        <p:txBody>
          <a:bodyPr anchor="b">
            <a:normAutofit/>
          </a:bodyPr>
          <a:lstStyle/>
          <a:p>
            <a:pPr algn="l"/>
            <a:r>
              <a:rPr lang="en-US" sz="7400" dirty="0"/>
              <a:t>Introduction to Node.js Foundations</a:t>
            </a:r>
          </a:p>
        </p:txBody>
      </p:sp>
    </p:spTree>
    <p:extLst>
      <p:ext uri="{BB962C8B-B14F-4D97-AF65-F5344CB8AC3E}">
        <p14:creationId xmlns:p14="http://schemas.microsoft.com/office/powerpoint/2010/main" val="22610066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905D5B-81A8-A5BA-F070-2788B26E0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6C725-97E6-BD84-5BEC-F1954C698E29}"/>
              </a:ext>
            </a:extLst>
          </p:cNvPr>
          <p:cNvSpPr>
            <a:spLocks noGrp="1"/>
          </p:cNvSpPr>
          <p:nvPr>
            <p:ph type="title"/>
          </p:nvPr>
        </p:nvSpPr>
        <p:spPr>
          <a:xfrm>
            <a:off x="612648" y="4012141"/>
            <a:ext cx="4781603" cy="2332799"/>
          </a:xfrm>
        </p:spPr>
        <p:txBody>
          <a:bodyPr vert="horz" lIns="91440" tIns="45720" rIns="91440" bIns="45720" rtlCol="0" anchor="t">
            <a:normAutofit/>
          </a:bodyPr>
          <a:lstStyle/>
          <a:p>
            <a:r>
              <a:rPr lang="en-US" b="1" kern="1200" dirty="0">
                <a:solidFill>
                  <a:schemeClr val="tx1"/>
                </a:solidFill>
                <a:latin typeface="+mj-lt"/>
                <a:ea typeface="+mj-ea"/>
                <a:cs typeface="+mj-cs"/>
              </a:rPr>
              <a:t>Introduction to Node.js and Its Significance in Cypress</a:t>
            </a:r>
          </a:p>
        </p:txBody>
      </p:sp>
      <p:pic>
        <p:nvPicPr>
          <p:cNvPr id="5" name="Content Placeholder 4" descr="Internet Network of Connected Devices and Apps.">
            <a:extLst>
              <a:ext uri="{FF2B5EF4-FFF2-40B4-BE49-F238E27FC236}">
                <a16:creationId xmlns:a16="http://schemas.microsoft.com/office/drawing/2014/main" id="{30F14E04-C793-4240-A57A-51A4019FF69D}"/>
              </a:ext>
            </a:extLst>
          </p:cNvPr>
          <p:cNvPicPr>
            <a:picLocks noGrp="1" noChangeAspect="1"/>
          </p:cNvPicPr>
          <p:nvPr>
            <p:ph sz="half" idx="1"/>
          </p:nvPr>
        </p:nvPicPr>
        <p:blipFill>
          <a:blip r:embed="rId3"/>
          <a:srcRect t="1254" r="3" b="44"/>
          <a:stretch>
            <a:fillRect/>
          </a:stretch>
        </p:blipFill>
        <p:spPr>
          <a:xfrm>
            <a:off x="713615" y="681318"/>
            <a:ext cx="4680637" cy="3083858"/>
          </a:xfrm>
          <a:prstGeom prst="rect">
            <a:avLst/>
          </a:prstGeom>
        </p:spPr>
      </p:pic>
      <p:sp>
        <p:nvSpPr>
          <p:cNvPr id="4" name="Content Placeholder 3">
            <a:extLst>
              <a:ext uri="{FF2B5EF4-FFF2-40B4-BE49-F238E27FC236}">
                <a16:creationId xmlns:a16="http://schemas.microsoft.com/office/drawing/2014/main" id="{4DD673A8-A01A-D9DE-EB5D-EB65F6F65F7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0" y="548639"/>
            <a:ext cx="5548802" cy="5796301"/>
          </a:xfrm>
        </p:spPr>
        <p:txBody>
          <a:bodyPr>
            <a:normAutofit/>
          </a:bodyPr>
          <a:lstStyle/>
          <a:p>
            <a:pPr marL="0" indent="0">
              <a:spcBef>
                <a:spcPts val="2500"/>
              </a:spcBef>
              <a:buFont typeface="Arial" panose="020B0604020202020204" pitchFamily="34" charset="0"/>
              <a:buNone/>
            </a:pPr>
            <a:r>
              <a:rPr lang="en-US" sz="1400" b="1" dirty="0"/>
              <a:t>Node.js as Runtime</a:t>
            </a:r>
          </a:p>
          <a:p>
            <a:pPr marL="0" lvl="1" indent="0">
              <a:buFont typeface="Arial" panose="020B0604020202020204" pitchFamily="34" charset="0"/>
              <a:buNone/>
            </a:pPr>
            <a:r>
              <a:rPr lang="en-US" sz="1400" dirty="0"/>
              <a:t>Node.js provides the essential runtime environment that enables Cypress to execute tests effectively.</a:t>
            </a:r>
          </a:p>
          <a:p>
            <a:pPr marL="0" lvl="1" indent="0">
              <a:buFont typeface="Arial" panose="020B0604020202020204" pitchFamily="34" charset="0"/>
              <a:buNone/>
            </a:pPr>
            <a:endParaRPr lang="en-US" sz="1400" dirty="0"/>
          </a:p>
          <a:p>
            <a:pPr marL="0" lvl="1" indent="0">
              <a:buFont typeface="Arial" panose="020B0604020202020204" pitchFamily="34" charset="0"/>
              <a:buNone/>
            </a:pPr>
            <a:r>
              <a:rPr lang="en-US" sz="1400" b="1" dirty="0"/>
              <a:t>Git</a:t>
            </a:r>
          </a:p>
          <a:p>
            <a:pPr marL="0" lvl="1" indent="0">
              <a:buFont typeface="Arial" panose="020B0604020202020204" pitchFamily="34" charset="0"/>
              <a:buNone/>
            </a:pPr>
            <a:r>
              <a:rPr lang="en-US" sz="1400" dirty="0"/>
              <a:t>Repository management system</a:t>
            </a:r>
          </a:p>
          <a:p>
            <a:pPr marL="0" lvl="1" indent="0">
              <a:buFont typeface="Arial" panose="020B0604020202020204" pitchFamily="34" charset="0"/>
              <a:buNone/>
            </a:pPr>
            <a:endParaRPr lang="en-US" sz="1400" b="1" dirty="0"/>
          </a:p>
          <a:p>
            <a:pPr marL="0" lvl="1" indent="0">
              <a:buFont typeface="Arial" panose="020B0604020202020204" pitchFamily="34" charset="0"/>
              <a:buNone/>
            </a:pPr>
            <a:r>
              <a:rPr lang="en-US" sz="1400" b="1" dirty="0"/>
              <a:t>Visual Studio CODE</a:t>
            </a:r>
          </a:p>
          <a:p>
            <a:pPr marL="0" lvl="1" indent="0">
              <a:buFont typeface="Arial" panose="020B0604020202020204" pitchFamily="34" charset="0"/>
              <a:buNone/>
            </a:pPr>
            <a:r>
              <a:rPr lang="en-US" sz="1400" dirty="0"/>
              <a:t>Code editor</a:t>
            </a:r>
          </a:p>
          <a:p>
            <a:pPr marL="0" indent="0">
              <a:spcBef>
                <a:spcPts val="2500"/>
              </a:spcBef>
              <a:buFont typeface="Arial" panose="020B0604020202020204" pitchFamily="34" charset="0"/>
              <a:buNone/>
            </a:pPr>
            <a:r>
              <a:rPr lang="en-US" sz="1400" b="1" dirty="0"/>
              <a:t>Cypress Interaction</a:t>
            </a:r>
          </a:p>
          <a:p>
            <a:pPr marL="0" lvl="1" indent="0">
              <a:buFont typeface="Arial" panose="020B0604020202020204" pitchFamily="34" charset="0"/>
              <a:buNone/>
            </a:pPr>
            <a:r>
              <a:rPr lang="en-US" sz="1400" dirty="0"/>
              <a:t>Understanding Node.js helps learners see how Cypress interacts with the runtime for test execution.</a:t>
            </a:r>
          </a:p>
        </p:txBody>
      </p:sp>
    </p:spTree>
    <p:extLst>
      <p:ext uri="{BB962C8B-B14F-4D97-AF65-F5344CB8AC3E}">
        <p14:creationId xmlns:p14="http://schemas.microsoft.com/office/powerpoint/2010/main" val="2424722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5AE35B-991F-91A4-8D6E-B718BAE524F8}"/>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Setting up the Node.js Environment for Cypress</a:t>
            </a:r>
          </a:p>
        </p:txBody>
      </p:sp>
      <p:pic>
        <p:nvPicPr>
          <p:cNvPr id="5" name="Content Placeholder 4" descr="Computer, display and coding with a monitor, screen and desktop in a row in a programming office at night. Data, cyber security and software with an interface, mainframe or information technology">
            <a:extLst>
              <a:ext uri="{FF2B5EF4-FFF2-40B4-BE49-F238E27FC236}">
                <a16:creationId xmlns:a16="http://schemas.microsoft.com/office/drawing/2014/main" id="{04E988C2-EDEC-4954-A027-22A02C9BA841}"/>
              </a:ext>
            </a:extLst>
          </p:cNvPr>
          <p:cNvPicPr>
            <a:picLocks noGrp="1" noChangeAspect="1"/>
          </p:cNvPicPr>
          <p:nvPr>
            <p:ph sz="half" idx="1"/>
          </p:nvPr>
        </p:nvPicPr>
        <p:blipFill>
          <a:blip r:embed="rId3"/>
          <a:srcRect l="41044" r="21187" b="-1"/>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84808BBB-260E-8AB9-D90A-E7CDDEA9BC5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Font typeface="Arial" panose="020B0604020202020204" pitchFamily="34" charset="0"/>
              <a:buNone/>
            </a:pPr>
            <a:r>
              <a:rPr lang="en-US" sz="1400" b="1"/>
              <a:t>Node.js Installation</a:t>
            </a:r>
          </a:p>
          <a:p>
            <a:pPr marL="0" lvl="1" indent="0">
              <a:buFont typeface="Arial" panose="020B0604020202020204" pitchFamily="34" charset="0"/>
              <a:buNone/>
            </a:pPr>
            <a:r>
              <a:rPr lang="en-US" sz="1400"/>
              <a:t>Guide on downloading and installing Node.js for a suitable development environment.</a:t>
            </a:r>
          </a:p>
          <a:p>
            <a:pPr marL="0" indent="0">
              <a:spcBef>
                <a:spcPts val="2500"/>
              </a:spcBef>
              <a:buFont typeface="Arial" panose="020B0604020202020204" pitchFamily="34" charset="0"/>
              <a:buNone/>
            </a:pPr>
            <a:r>
              <a:rPr lang="en-US" sz="1400" b="1"/>
              <a:t>Environment Configuration</a:t>
            </a:r>
          </a:p>
          <a:p>
            <a:pPr marL="0" lvl="1" indent="0">
              <a:buFont typeface="Arial" panose="020B0604020202020204" pitchFamily="34" charset="0"/>
              <a:buNone/>
            </a:pPr>
            <a:r>
              <a:rPr lang="en-US" sz="1400"/>
              <a:t>Steps to configure system environment variables for smooth Cypress execution.</a:t>
            </a:r>
          </a:p>
          <a:p>
            <a:pPr marL="0" indent="0">
              <a:spcBef>
                <a:spcPts val="2500"/>
              </a:spcBef>
              <a:buFont typeface="Arial" panose="020B0604020202020204" pitchFamily="34" charset="0"/>
              <a:buNone/>
            </a:pPr>
            <a:r>
              <a:rPr lang="en-US" sz="1400" b="1"/>
              <a:t>Cypress Setup</a:t>
            </a:r>
          </a:p>
          <a:p>
            <a:pPr marL="0" lvl="1" indent="0">
              <a:buFont typeface="Arial" panose="020B0604020202020204" pitchFamily="34" charset="0"/>
              <a:buNone/>
            </a:pPr>
            <a:r>
              <a:rPr lang="en-US" sz="1400"/>
              <a:t>Installing Cypress using Node.js to enable automated testing on your machine.</a:t>
            </a:r>
          </a:p>
        </p:txBody>
      </p:sp>
    </p:spTree>
    <p:extLst>
      <p:ext uri="{BB962C8B-B14F-4D97-AF65-F5344CB8AC3E}">
        <p14:creationId xmlns:p14="http://schemas.microsoft.com/office/powerpoint/2010/main" val="4024143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EBAF246-AEDF-1E46-4A7E-EB190DC0DD2C}"/>
              </a:ext>
            </a:extLst>
          </p:cNvPr>
          <p:cNvSpPr>
            <a:spLocks noGrp="1"/>
          </p:cNvSpPr>
          <p:nvPr>
            <p:ph type="ctrTitle"/>
          </p:nvPr>
        </p:nvSpPr>
        <p:spPr>
          <a:xfrm>
            <a:off x="277091" y="1814321"/>
            <a:ext cx="7772400" cy="4560920"/>
          </a:xfrm>
        </p:spPr>
        <p:txBody>
          <a:bodyPr anchor="b">
            <a:normAutofit/>
          </a:bodyPr>
          <a:lstStyle/>
          <a:p>
            <a:pPr algn="l"/>
            <a:r>
              <a:rPr lang="en-US" sz="7400"/>
              <a:t>Essential JavaScript Skills for Test Automation</a:t>
            </a:r>
          </a:p>
        </p:txBody>
      </p:sp>
    </p:spTree>
    <p:extLst>
      <p:ext uri="{BB962C8B-B14F-4D97-AF65-F5344CB8AC3E}">
        <p14:creationId xmlns:p14="http://schemas.microsoft.com/office/powerpoint/2010/main" val="3814634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905D5B-81A8-A5BA-F070-2788B26E0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C367E6-4299-D737-D5FD-EED96060E071}"/>
              </a:ext>
            </a:extLst>
          </p:cNvPr>
          <p:cNvSpPr>
            <a:spLocks noGrp="1"/>
          </p:cNvSpPr>
          <p:nvPr>
            <p:ph type="title"/>
          </p:nvPr>
        </p:nvSpPr>
        <p:spPr>
          <a:xfrm>
            <a:off x="612648" y="4012141"/>
            <a:ext cx="4781603" cy="2332799"/>
          </a:xfrm>
        </p:spPr>
        <p:txBody>
          <a:bodyPr vert="horz" lIns="91440" tIns="45720" rIns="91440" bIns="45720" rtlCol="0" anchor="t">
            <a:normAutofit/>
          </a:bodyPr>
          <a:lstStyle/>
          <a:p>
            <a:r>
              <a:rPr lang="en-US" b="1" kern="1200" dirty="0">
                <a:solidFill>
                  <a:schemeClr val="tx1"/>
                </a:solidFill>
                <a:latin typeface="+mj-lt"/>
                <a:ea typeface="+mj-ea"/>
                <a:cs typeface="+mj-cs"/>
              </a:rPr>
              <a:t>Fundamental JavaScript Concepts for Cypress</a:t>
            </a:r>
          </a:p>
        </p:txBody>
      </p:sp>
      <p:pic>
        <p:nvPicPr>
          <p:cNvPr id="5" name="Content Placeholder 4" descr="Program coding on a computer screen">
            <a:extLst>
              <a:ext uri="{FF2B5EF4-FFF2-40B4-BE49-F238E27FC236}">
                <a16:creationId xmlns:a16="http://schemas.microsoft.com/office/drawing/2014/main" id="{50291F17-D7C0-4B17-9D5C-CC01C7EFD5F3}"/>
              </a:ext>
            </a:extLst>
          </p:cNvPr>
          <p:cNvPicPr>
            <a:picLocks noGrp="1" noChangeAspect="1"/>
          </p:cNvPicPr>
          <p:nvPr>
            <p:ph sz="half" idx="1"/>
          </p:nvPr>
        </p:nvPicPr>
        <p:blipFill>
          <a:blip r:embed="rId3"/>
          <a:srcRect t="1295" r="3" b="3"/>
          <a:stretch>
            <a:fillRect/>
          </a:stretch>
        </p:blipFill>
        <p:spPr>
          <a:xfrm>
            <a:off x="713615" y="681318"/>
            <a:ext cx="4680637" cy="3083858"/>
          </a:xfrm>
          <a:prstGeom prst="rect">
            <a:avLst/>
          </a:prstGeom>
        </p:spPr>
      </p:pic>
      <p:sp>
        <p:nvSpPr>
          <p:cNvPr id="4" name="Content Placeholder 3">
            <a:extLst>
              <a:ext uri="{FF2B5EF4-FFF2-40B4-BE49-F238E27FC236}">
                <a16:creationId xmlns:a16="http://schemas.microsoft.com/office/drawing/2014/main" id="{8FBDBB3D-5E2B-7C62-4CFB-3BE2C14266E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0" y="548639"/>
            <a:ext cx="5548802" cy="5796301"/>
          </a:xfrm>
        </p:spPr>
        <p:txBody>
          <a:bodyPr>
            <a:normAutofit/>
          </a:bodyPr>
          <a:lstStyle/>
          <a:p>
            <a:pPr marL="0" indent="0">
              <a:spcBef>
                <a:spcPts val="2500"/>
              </a:spcBef>
              <a:buFont typeface="Arial" panose="020B0604020202020204" pitchFamily="34" charset="0"/>
              <a:buNone/>
            </a:pPr>
            <a:r>
              <a:rPr lang="en-US" sz="1400" b="1"/>
              <a:t>Variables in JavaScript</a:t>
            </a:r>
          </a:p>
          <a:p>
            <a:pPr marL="0" lvl="1" indent="0">
              <a:buFont typeface="Arial" panose="020B0604020202020204" pitchFamily="34" charset="0"/>
              <a:buNone/>
            </a:pPr>
            <a:r>
              <a:rPr lang="en-US" sz="1400"/>
              <a:t>Variables store data values and are fundamental for scripting and automation using JavaScript.</a:t>
            </a:r>
          </a:p>
          <a:p>
            <a:pPr marL="0" indent="0">
              <a:spcBef>
                <a:spcPts val="2500"/>
              </a:spcBef>
              <a:buFont typeface="Arial" panose="020B0604020202020204" pitchFamily="34" charset="0"/>
              <a:buNone/>
            </a:pPr>
            <a:r>
              <a:rPr lang="en-US" sz="1400" b="1"/>
              <a:t>Data Types Overview</a:t>
            </a:r>
          </a:p>
          <a:p>
            <a:pPr marL="0" lvl="1" indent="0">
              <a:buFont typeface="Arial" panose="020B0604020202020204" pitchFamily="34" charset="0"/>
              <a:buNone/>
            </a:pPr>
            <a:r>
              <a:rPr lang="en-US" sz="1400"/>
              <a:t>Understanding data types like strings, numbers, and booleans is essential for effective scripting.</a:t>
            </a:r>
          </a:p>
          <a:p>
            <a:pPr marL="0" indent="0">
              <a:spcBef>
                <a:spcPts val="2500"/>
              </a:spcBef>
              <a:buFont typeface="Arial" panose="020B0604020202020204" pitchFamily="34" charset="0"/>
              <a:buNone/>
            </a:pPr>
            <a:r>
              <a:rPr lang="en-US" sz="1400" b="1"/>
              <a:t>JavaScript Syntax Basics</a:t>
            </a:r>
          </a:p>
          <a:p>
            <a:pPr marL="0" lvl="1" indent="0">
              <a:buFont typeface="Arial" panose="020B0604020202020204" pitchFamily="34" charset="0"/>
              <a:buNone/>
            </a:pPr>
            <a:r>
              <a:rPr lang="en-US" sz="1400"/>
              <a:t>Proper syntax usage ensures error-free code and smooth execution of test automation scripts.</a:t>
            </a:r>
          </a:p>
        </p:txBody>
      </p:sp>
    </p:spTree>
    <p:extLst>
      <p:ext uri="{BB962C8B-B14F-4D97-AF65-F5344CB8AC3E}">
        <p14:creationId xmlns:p14="http://schemas.microsoft.com/office/powerpoint/2010/main" val="4092046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298</TotalTime>
  <Words>2289</Words>
  <Application>Microsoft Office PowerPoint</Application>
  <PresentationFormat>Widescreen</PresentationFormat>
  <Paragraphs>236</Paragraphs>
  <Slides>34</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Aptos</vt:lpstr>
      <vt:lpstr>Arial</vt:lpstr>
      <vt:lpstr>Neue Haas Grotesk Text Pro</vt:lpstr>
      <vt:lpstr>VanillaVTI</vt:lpstr>
      <vt:lpstr>Cypress Testing for Beginners: A Step-by-Step Foundational Course Outline</vt:lpstr>
      <vt:lpstr>Course Topics Overview</vt:lpstr>
      <vt:lpstr>Course Introduction</vt:lpstr>
      <vt:lpstr>Overview of Course Structure, Objectives, and Expectations</vt:lpstr>
      <vt:lpstr>Introduction to Node.js Foundations</vt:lpstr>
      <vt:lpstr>Introduction to Node.js and Its Significance in Cypress</vt:lpstr>
      <vt:lpstr>Setting up the Node.js Environment for Cypress</vt:lpstr>
      <vt:lpstr>Essential JavaScript Skills for Test Automation</vt:lpstr>
      <vt:lpstr>Fundamental JavaScript Concepts for Cypress</vt:lpstr>
      <vt:lpstr>Implementing Control Structures and Functions in JavaScript</vt:lpstr>
      <vt:lpstr>Working with Arrays, Objects, JSON, and Understanding the DOM</vt:lpstr>
      <vt:lpstr>DOM Manipulation and Advanced JavaScript Concepts</vt:lpstr>
      <vt:lpstr>Exploring DOM Properties, Methods, and the Global Window Object</vt:lpstr>
      <vt:lpstr>Programmatic Interaction with DOM Elements</vt:lpstr>
      <vt:lpstr>Deep Dive Into DOM Structures and Event Handling</vt:lpstr>
      <vt:lpstr>Getting Started with Cypress: Installation and Basic Operations</vt:lpstr>
      <vt:lpstr>Installing and Configuring Cypress</vt:lpstr>
      <vt:lpstr>Interacting with Web Elements and Handling User Inputs</vt:lpstr>
      <vt:lpstr>Writing Basic Assertions and Validations</vt:lpstr>
      <vt:lpstr>Test Data Management and Suite Structuring</vt:lpstr>
      <vt:lpstr>Utilizing Fixtures and Managing Test Data</vt:lpstr>
      <vt:lpstr>Structuring Test Suites and Test Cases</vt:lpstr>
      <vt:lpstr>Implementing the Page Object Model (POM) Pattern</vt:lpstr>
      <vt:lpstr>Advanced Cypress Features and Ecosystem</vt:lpstr>
      <vt:lpstr>Configuring Cypress Files and Managing Environment Variables</vt:lpstr>
      <vt:lpstr>PowerPoint Presentation</vt:lpstr>
      <vt:lpstr>Hands-On TypeScript Usage with Cypress</vt:lpstr>
      <vt:lpstr>Using baseUrl, Contexts, Network Requests, and Basic API Testing</vt:lpstr>
      <vt:lpstr>Extending Cypress and Modern Testing Practices</vt:lpstr>
      <vt:lpstr>Working with Cypress Plugins and Extensions</vt:lpstr>
      <vt:lpstr>Cypress Dashboard and Reporting</vt:lpstr>
      <vt:lpstr>Implementing Continuous Integration and Delivery (CI/CD) with Cypress</vt:lpstr>
      <vt:lpstr>Real World Cypress Problems and Solutions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Peter Zošiak</dc:creator>
  <cp:lastModifiedBy>Peter Zošiak</cp:lastModifiedBy>
  <cp:revision>1</cp:revision>
  <dcterms:created xsi:type="dcterms:W3CDTF">2025-08-28T05:37:21Z</dcterms:created>
  <dcterms:modified xsi:type="dcterms:W3CDTF">2025-08-28T10:39:37Z</dcterms:modified>
</cp:coreProperties>
</file>